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2" r:id="rId5"/>
    <p:sldId id="263" r:id="rId6"/>
    <p:sldId id="258" r:id="rId7"/>
    <p:sldId id="264" r:id="rId8"/>
    <p:sldId id="265" r:id="rId9"/>
    <p:sldId id="2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35310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a:t>
            </a:r>
          </a:p>
          <a:p>
            <a:r>
              <a:rPr lang="en-US" i="1"/>
              <a:t>Let's watch this brief conclusion and do a few final activities.</a:t>
            </a:r>
            <a:endParaRPr lang="en-US"/>
          </a:p>
          <a:p>
            <a:r>
              <a:rPr lang="en-US"/>
              <a:t>Watch the Video</a:t>
            </a:r>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211413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Review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Ask participants to answer the prompt. </a:t>
            </a:r>
          </a:p>
          <a:p>
            <a:r>
              <a:rPr lang="en-US" kern="1200">
                <a:effectLst/>
                <a:latin typeface="+mn-lt"/>
                <a:ea typeface="+mn-ea"/>
                <a:cs typeface="+mn-cs"/>
              </a:rPr>
              <a:t>Then ask them: How does </a:t>
            </a:r>
            <a:r>
              <a:rPr lang="en-US" i="1" kern="1200">
                <a:effectLst/>
                <a:latin typeface="+mn-lt"/>
                <a:ea typeface="+mn-ea"/>
                <a:cs typeface="+mn-cs"/>
              </a:rPr>
              <a:t>Our World</a:t>
            </a:r>
            <a:r>
              <a:rPr lang="en-US" kern="1200">
                <a:effectLst/>
                <a:latin typeface="+mn-lt"/>
                <a:ea typeface="+mn-ea"/>
                <a:cs typeface="+mn-cs"/>
              </a:rPr>
              <a:t> reflect print and media in the real world?</a:t>
            </a:r>
            <a:r>
              <a:rPr lang="en-US"/>
              <a:t> </a:t>
            </a:r>
            <a:endParaRPr lang="en-US">
              <a:latin typeface="+mn-lt"/>
            </a:endParaRPr>
          </a:p>
          <a:p>
            <a:endParaRPr lang="en-US" sz="1200" kern="1200">
              <a:solidFill>
                <a:schemeClr val="tx1"/>
              </a:solidFill>
              <a:effectLst/>
              <a:latin typeface="+mn-lt"/>
              <a:ea typeface="+mn-ea"/>
              <a:cs typeface="+mn-cs"/>
            </a:endParaRPr>
          </a:p>
          <a:p>
            <a:r>
              <a:rPr lang="en-US" kern="1200">
                <a:effectLst/>
                <a:latin typeface="+mn-lt"/>
                <a:ea typeface="+mn-ea"/>
                <a:cs typeface="+mn-cs"/>
              </a:rPr>
              <a:t>Answer: True </a:t>
            </a:r>
            <a:endParaRPr lang="en-US"/>
          </a:p>
          <a:p>
            <a:r>
              <a:rPr lang="en-US"/>
              <a:t>If</a:t>
            </a:r>
            <a:r>
              <a:rPr lang="en-US" kern="1200">
                <a:effectLst/>
                <a:latin typeface="+mn-lt"/>
                <a:ea typeface="+mn-ea"/>
                <a:cs typeface="+mn-cs"/>
              </a:rPr>
              <a:t> participants have copies of </a:t>
            </a:r>
            <a:r>
              <a:rPr lang="en-US" i="1" kern="1200">
                <a:effectLst/>
                <a:latin typeface="+mn-lt"/>
                <a:ea typeface="+mn-ea"/>
                <a:cs typeface="+mn-cs"/>
              </a:rPr>
              <a:t>Our World</a:t>
            </a:r>
            <a:r>
              <a:rPr lang="en-US" kern="1200">
                <a:effectLst/>
                <a:latin typeface="+mn-lt"/>
                <a:ea typeface="+mn-ea"/>
                <a:cs typeface="+mn-cs"/>
              </a:rPr>
              <a:t>, let them look through their books for some examples.</a:t>
            </a:r>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Application 1</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Distribute Handout 14.2.</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Have participants work with a partner. Ask them to complete the tasks on the screen using their Our World Student Books and the handout. </a:t>
            </a:r>
          </a:p>
          <a:p>
            <a:r>
              <a:rPr lang="en-US" sz="1200" kern="1200">
                <a:solidFill>
                  <a:schemeClr val="tx1"/>
                </a:solidFill>
                <a:effectLst/>
                <a:latin typeface="+mn-lt"/>
                <a:ea typeface="+mn-ea"/>
                <a:cs typeface="+mn-cs"/>
              </a:rPr>
              <a:t>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69015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Application 2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Have participants work with a partner.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Tell them to draw a large rectangle on the back of Handout 14.2. Explain that this will be the model of a recipe for their students. </a:t>
            </a:r>
          </a:p>
          <a:p>
            <a:endParaRPr lang="en-US" sz="1200" kern="1200">
              <a:solidFill>
                <a:schemeClr val="tx1"/>
              </a:solidFill>
              <a:effectLst/>
              <a:latin typeface="+mn-lt"/>
              <a:ea typeface="+mn-ea"/>
              <a:cs typeface="+mn-cs"/>
            </a:endParaRPr>
          </a:p>
          <a:p>
            <a:r>
              <a:rPr lang="en-US" i="1" kern="1200">
                <a:effectLst/>
                <a:latin typeface="+mn-lt"/>
                <a:ea typeface="+mn-ea"/>
                <a:cs typeface="+mn-cs"/>
              </a:rPr>
              <a:t>As you design your recipe page, consider the six elements on the screen.</a:t>
            </a:r>
            <a:r>
              <a:rPr lang="en-US" i="1"/>
              <a:t> </a:t>
            </a:r>
            <a:endParaRPr lang="en-US" i="1">
              <a:latin typeface="+mn-lt"/>
            </a:endParaRPr>
          </a:p>
          <a:p>
            <a:endParaRPr lang="en-US" i="1">
              <a:latin typeface="+mn-lt"/>
            </a:endParaRPr>
          </a:p>
          <a:p>
            <a:r>
              <a:rPr lang="en-US" sz="1200" kern="1200">
                <a:solidFill>
                  <a:schemeClr val="tx1"/>
                </a:solidFill>
                <a:effectLst/>
                <a:latin typeface="+mn-lt"/>
                <a:ea typeface="+mn-ea"/>
                <a:cs typeface="+mn-cs"/>
              </a:rPr>
              <a:t>When they have finished, call on two or three participants to share their models, and ask them to explain how they considered the six elements.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185948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Reflection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Have participants write down their two ideas.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After two minutes, have participants share their ideas with a partner.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After about three minutes, ask at least three or four participants to share their ideas with the group.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Conclude the workshop. </a:t>
            </a:r>
          </a:p>
          <a:p>
            <a:endParaRPr lang="en-US" sz="1200" kern="1200">
              <a:solidFill>
                <a:schemeClr val="tx1"/>
              </a:solidFill>
              <a:effectLst/>
              <a:latin typeface="+mn-lt"/>
              <a:ea typeface="+mn-ea"/>
              <a:cs typeface="+mn-cs"/>
            </a:endParaRPr>
          </a:p>
          <a:p>
            <a:r>
              <a:rPr lang="en-US" i="1" kern="1200">
                <a:effectLst/>
                <a:latin typeface="+mn-lt"/>
                <a:ea typeface="+mn-ea"/>
                <a:cs typeface="+mn-cs"/>
              </a:rPr>
              <a:t>Visual literacy is an important 21st century skill for all young learners. As responsible teachers, we must incorporate visual literacy in our English language classrooms because students are not just learning to read and write. They are learning to interpret visual texts and communicate using all kinds of visuals. I hope that now you will be comfortable integrating visual literacy into your instruction as you bring your class into the 21st century!</a:t>
            </a:r>
            <a:endParaRPr lang="en-US" i="1">
              <a:latin typeface="+mn-lt"/>
            </a:endParaRPr>
          </a:p>
          <a:p>
            <a:r>
              <a:rPr lang="en-US" sz="1200" kern="1200">
                <a:solidFill>
                  <a:schemeClr val="tx1"/>
                </a:solidFill>
                <a:effectLst/>
                <a:latin typeface="+mn-lt"/>
                <a:ea typeface="+mn-ea"/>
                <a:cs typeface="+mn-cs"/>
              </a:rPr>
              <a:t> </a:t>
            </a:r>
          </a:p>
          <a:p>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6</a:t>
            </a:fld>
            <a:endParaRPr lang="en-US"/>
          </a:p>
        </p:txBody>
      </p:sp>
    </p:spTree>
    <p:extLst>
      <p:ext uri="{BB962C8B-B14F-4D97-AF65-F5344CB8AC3E}">
        <p14:creationId xmlns:p14="http://schemas.microsoft.com/office/powerpoint/2010/main" val="1203999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385720"/>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Visual Literacy - Conclusion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a:t>Watch the Video</a:t>
            </a:r>
          </a:p>
        </p:txBody>
      </p:sp>
    </p:spTree>
    <p:extLst>
      <p:ext uri="{BB962C8B-B14F-4D97-AF65-F5344CB8AC3E}">
        <p14:creationId xmlns:p14="http://schemas.microsoft.com/office/powerpoint/2010/main" val="184491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a:t>In order to improve students’ visual literacy, you should use imagery that reflects print and media in the real world.</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a:lnSpc>
                <a:spcPct val="100000"/>
              </a:lnSpc>
              <a:spcBef>
                <a:spcPts val="0"/>
              </a:spcBef>
              <a:defRPr/>
            </a:pPr>
            <a:r>
              <a:rPr lang="en-US" sz="3600"/>
              <a:t>True</a:t>
            </a:r>
          </a:p>
          <a:p>
            <a:pPr>
              <a:lnSpc>
                <a:spcPct val="100000"/>
              </a:lnSpc>
              <a:spcBef>
                <a:spcPts val="0"/>
              </a:spcBef>
              <a:defRPr/>
            </a:pPr>
            <a:r>
              <a:rPr lang="en-US" sz="3600"/>
              <a:t>False</a:t>
            </a:r>
          </a:p>
        </p:txBody>
      </p:sp>
    </p:spTree>
    <p:extLst>
      <p:ext uri="{BB962C8B-B14F-4D97-AF65-F5344CB8AC3E}">
        <p14:creationId xmlns:p14="http://schemas.microsoft.com/office/powerpoint/2010/main" val="16617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435200274"/>
              </p:ext>
            </p:extLst>
          </p:nvPr>
        </p:nvSpPr>
        <p:spPr/>
        <p:txBody>
          <a:bodyPr vert="horz" lIns="91440" tIns="45720" rIns="91440" bIns="45720" rtlCol="0" anchor="t">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a:t>With a partner, choose any unit of your </a:t>
            </a:r>
            <a:r>
              <a:rPr lang="en-US"/>
              <a:t>Our World </a:t>
            </a:r>
            <a:r>
              <a:rPr lang="en-US" i="1"/>
              <a:t>Student Book. Make a plan for developing students’ visual literacy. Follow these steps:</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a:lnSpc>
                <a:spcPct val="100000"/>
              </a:lnSpc>
              <a:spcBef>
                <a:spcPts val="0"/>
              </a:spcBef>
              <a:defRPr/>
            </a:pPr>
            <a:r>
              <a:rPr lang="en-US"/>
              <a:t>Decide which aspect(s) of visual literacy you can improve with this lesson.</a:t>
            </a:r>
          </a:p>
          <a:p>
            <a:pPr>
              <a:lnSpc>
                <a:spcPct val="100000"/>
              </a:lnSpc>
              <a:spcBef>
                <a:spcPts val="0"/>
              </a:spcBef>
              <a:defRPr/>
            </a:pPr>
            <a:r>
              <a:rPr lang="en-US"/>
              <a:t>For each aspect, explain what you will do.</a:t>
            </a:r>
          </a:p>
        </p:txBody>
      </p:sp>
    </p:spTree>
    <p:extLst>
      <p:ext uri="{BB962C8B-B14F-4D97-AF65-F5344CB8AC3E}">
        <p14:creationId xmlns:p14="http://schemas.microsoft.com/office/powerpoint/2010/main" val="49503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1280997469"/>
              </p:ext>
            </p:extLst>
          </p:nvPr>
        </p:nvSpPr>
        <p:spPr/>
        <p:txBody>
          <a:bodyPr vert="horz" lIns="91440" tIns="45720" rIns="91440" bIns="45720" rtlCol="0" anchor="t">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a:t>You want your students to create a recipe book. Design the page of a recipe as a model for them. Consider each of the following:</a:t>
            </a:r>
          </a:p>
          <a:p>
            <a:pPr marL="0" marR="0" lvl="0" indent="0" defTabSz="914400" eaLnBrk="1" fontAlgn="auto" latinLnBrk="0" hangingPunct="1">
              <a:lnSpc>
                <a:spcPct val="100000"/>
              </a:lnSpc>
              <a:spcBef>
                <a:spcPts val="0"/>
              </a:spcBef>
              <a:spcAft>
                <a:spcPts val="0"/>
              </a:spcAft>
              <a:buClrTx/>
              <a:buSzTx/>
              <a:buFontTx/>
              <a:buNone/>
              <a:tabLst/>
              <a:defRPr/>
            </a:pPr>
            <a:endParaRPr lang="en-US" i="1"/>
          </a:p>
          <a:p>
            <a:pPr>
              <a:lnSpc>
                <a:spcPct val="100000"/>
              </a:lnSpc>
              <a:spcBef>
                <a:spcPts val="0"/>
              </a:spcBef>
              <a:defRPr/>
            </a:pPr>
            <a:r>
              <a:rPr lang="en-US"/>
              <a:t>Layout</a:t>
            </a:r>
          </a:p>
          <a:p>
            <a:pPr>
              <a:lnSpc>
                <a:spcPct val="100000"/>
              </a:lnSpc>
              <a:spcBef>
                <a:spcPts val="0"/>
              </a:spcBef>
              <a:defRPr/>
            </a:pPr>
            <a:r>
              <a:rPr lang="en-US"/>
              <a:t>Format</a:t>
            </a:r>
          </a:p>
          <a:p>
            <a:pPr>
              <a:lnSpc>
                <a:spcPct val="100000"/>
              </a:lnSpc>
              <a:spcBef>
                <a:spcPts val="0"/>
              </a:spcBef>
              <a:defRPr/>
            </a:pPr>
            <a:r>
              <a:rPr lang="en-US"/>
              <a:t>Choice of photos or illustrations</a:t>
            </a:r>
          </a:p>
          <a:p>
            <a:pPr>
              <a:lnSpc>
                <a:spcPct val="100000"/>
              </a:lnSpc>
              <a:spcBef>
                <a:spcPts val="0"/>
              </a:spcBef>
              <a:defRPr/>
            </a:pPr>
            <a:r>
              <a:rPr lang="en-US"/>
              <a:t>Amount of text used</a:t>
            </a:r>
          </a:p>
          <a:p>
            <a:pPr>
              <a:lnSpc>
                <a:spcPct val="100000"/>
              </a:lnSpc>
              <a:spcBef>
                <a:spcPts val="0"/>
              </a:spcBef>
              <a:defRPr/>
            </a:pPr>
            <a:r>
              <a:rPr lang="en-US"/>
              <a:t>Placement of text versus images</a:t>
            </a:r>
          </a:p>
          <a:p>
            <a:pPr>
              <a:lnSpc>
                <a:spcPct val="100000"/>
              </a:lnSpc>
              <a:spcBef>
                <a:spcPts val="0"/>
              </a:spcBef>
              <a:defRPr/>
            </a:pPr>
            <a:r>
              <a:rPr lang="en-US"/>
              <a:t>Particular vocabulary or grammatical forms. </a:t>
            </a:r>
          </a:p>
        </p:txBody>
      </p:sp>
    </p:spTree>
    <p:extLst>
      <p:ext uri="{BB962C8B-B14F-4D97-AF65-F5344CB8AC3E}">
        <p14:creationId xmlns:p14="http://schemas.microsoft.com/office/powerpoint/2010/main" val="186074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686049"/>
            <a:ext cx="10515600" cy="2645961"/>
          </a:xfrm>
        </p:spPr>
        <p:txBody>
          <a:bodyPr>
            <a:normAutofit/>
          </a:bodyPr>
          <a:lstStyle/>
          <a:p>
            <a:pPr marL="0" indent="0" algn="ctr">
              <a:buNone/>
            </a:pPr>
            <a:r>
              <a:rPr lang="en-US" sz="3600"/>
              <a:t>What are two ways you can improve your students’ visual literacy in English class?</a:t>
            </a:r>
          </a:p>
        </p:txBody>
      </p:sp>
    </p:spTree>
    <p:extLst>
      <p:ext uri="{BB962C8B-B14F-4D97-AF65-F5344CB8AC3E}">
        <p14:creationId xmlns:p14="http://schemas.microsoft.com/office/powerpoint/2010/main" val="1872153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15FCA3-CD12-43B1-9C7A-6E4198DA7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D9AE55-BAA1-47D1-8D20-821DAB31C5C0}">
  <ds:schemaRefs>
    <ds:schemaRef ds:uri="http://schemas.microsoft.com/sharepoint/v3/contenttype/forms"/>
  </ds:schemaRefs>
</ds:datastoreItem>
</file>

<file path=customXml/itemProps3.xml><?xml version="1.0" encoding="utf-8"?>
<ds:datastoreItem xmlns:ds="http://schemas.openxmlformats.org/officeDocument/2006/customXml" ds:itemID="{50B12FAB-31FD-4264-99E6-1A003F14B10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5</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2017-08-11T15:15:10Z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