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2" r:id="rId2"/>
    <p:sldId id="256" r:id="rId3"/>
    <p:sldId id="258" r:id="rId4"/>
    <p:sldId id="264"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65246"/>
  </p:normalViewPr>
  <p:slideViewPr>
    <p:cSldViewPr snapToGrid="0" snapToObjects="1">
      <p:cViewPr varScale="1">
        <p:scale>
          <a:sx n="83" d="100"/>
          <a:sy n="83" d="100"/>
        </p:scale>
        <p:origin x="2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6" Type="http://schemas.openxmlformats.org/officeDocument/2006/relationships/slide" Target="slides/slide5.xml"/><Relationship Id="rId11" Type="http://schemas.openxmlformats.org/officeDocument/2006/relationships/tableStyles" Target="tableStyles.xml"/><Relationship Id="rId1" Type="http://schemas.openxmlformats.org/officeDocument/2006/relationships/slideMaster" Target="slideMasters/slideMaster1.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3531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11102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Preview 1 </a:t>
            </a:r>
          </a:p>
          <a:p>
            <a:r>
              <a:rPr lang="en-US" i="1" dirty="0" smtClean="0"/>
              <a:t>Welcome to this workshop on visual literacy! Visual literacy is a skill that affects how we read and watch all kinds of media. It is essential for our young learners, not just for communicating in English but also for communicating in any language. This is a new type of literacy that we have to integrate into our language instruction to prepare our children for their future in this exciting century we live in.</a:t>
            </a:r>
            <a:endParaRPr lang="en-US" i="1" dirty="0"/>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Preview 2 </a:t>
            </a:r>
          </a:p>
          <a:p>
            <a:r>
              <a:rPr lang="en-US" dirty="0" smtClean="0"/>
              <a:t>Have participants work in small groups. Allow them to discuss the prompt for two minutes. Then, have participants share their ideas. Write the ideas on the screen using the mind map to connect the ideas. </a:t>
            </a:r>
          </a:p>
          <a:p>
            <a:endParaRPr lang="en-US" dirty="0" smtClean="0"/>
          </a:p>
          <a:p>
            <a:r>
              <a:rPr lang="en-US" dirty="0" smtClean="0"/>
              <a:t>Possible Answers: </a:t>
            </a:r>
          </a:p>
          <a:p>
            <a:r>
              <a:rPr lang="en-US" dirty="0" smtClean="0"/>
              <a:t>reading </a:t>
            </a:r>
          </a:p>
          <a:p>
            <a:r>
              <a:rPr lang="en-US" dirty="0" smtClean="0"/>
              <a:t>writing </a:t>
            </a:r>
          </a:p>
          <a:p>
            <a:r>
              <a:rPr lang="en-US" dirty="0" smtClean="0"/>
              <a:t>books </a:t>
            </a:r>
          </a:p>
          <a:p>
            <a:r>
              <a:rPr lang="en-US" dirty="0" smtClean="0"/>
              <a:t>texts </a:t>
            </a:r>
          </a:p>
          <a:p>
            <a:r>
              <a:rPr lang="en-US" dirty="0" smtClean="0"/>
              <a:t>words </a:t>
            </a:r>
          </a:p>
          <a:p>
            <a:r>
              <a:rPr lang="en-US" dirty="0" smtClean="0"/>
              <a:t>graphics </a:t>
            </a:r>
          </a:p>
          <a:p>
            <a:endParaRPr lang="en-US" dirty="0" smtClean="0"/>
          </a:p>
          <a:p>
            <a:r>
              <a:rPr lang="en-US" i="1" dirty="0" smtClean="0"/>
              <a:t>Now let’s watch the introduction and see if your ideas match the video. </a:t>
            </a:r>
            <a:endParaRPr lang="en-US" i="1" dirty="0"/>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p>
          <a:p>
            <a:r>
              <a:rPr lang="en-US" b="0" dirty="0" smtClean="0"/>
              <a:t>Play</a:t>
            </a:r>
            <a:r>
              <a:rPr lang="en-US" b="0" baseline="0" dirty="0" smtClean="0"/>
              <a:t> the video.</a:t>
            </a:r>
            <a:endParaRPr lang="en-US" b="0" dirty="0"/>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123391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a:t>
            </a:r>
          </a:p>
          <a:p>
            <a:r>
              <a:rPr lang="en-US" dirty="0" smtClean="0"/>
              <a:t>Ask the participants to respond to the prompt. Type in their answers or have a participant come to the screen and do the activity. </a:t>
            </a:r>
          </a:p>
          <a:p>
            <a:endParaRPr lang="en-US" dirty="0" smtClean="0"/>
          </a:p>
          <a:p>
            <a:r>
              <a:rPr lang="en-US" dirty="0" smtClean="0"/>
              <a:t>Answers: </a:t>
            </a:r>
          </a:p>
          <a:p>
            <a:r>
              <a:rPr lang="en-US" dirty="0" smtClean="0"/>
              <a:t>computer, digital, information, new media, visual</a:t>
            </a:r>
            <a:endParaRPr lang="en-US" b="0" i="1" dirty="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99894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dirty="0" smtClean="0">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XXXXX</a:t>
            </a:r>
            <a:endParaRPr lang="en-US" dirty="0"/>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XXXXX</a:t>
            </a:r>
            <a:endParaRPr lang="en-US" dirty="0"/>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Review</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smtClean="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dirty="0" smtClean="0">
                <a:solidFill>
                  <a:schemeClr val="tx1"/>
                </a:solidFill>
              </a:rPr>
              <a:t>Watch the video.</a:t>
            </a:r>
          </a:p>
        </p:txBody>
      </p:sp>
    </p:spTree>
    <p:extLst>
      <p:ext uri="{BB962C8B-B14F-4D97-AF65-F5344CB8AC3E}">
        <p14:creationId xmlns:p14="http://schemas.microsoft.com/office/powerpoint/2010/main" val="985092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Visual Literacy - Introduction</a:t>
            </a:r>
            <a:endParaRPr lang="en-US" dirty="0"/>
          </a:p>
        </p:txBody>
      </p:sp>
    </p:spTree>
    <p:extLst>
      <p:ext uri="{BB962C8B-B14F-4D97-AF65-F5344CB8AC3E}">
        <p14:creationId xmlns:p14="http://schemas.microsoft.com/office/powerpoint/2010/main" val="131159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9539" y="531813"/>
            <a:ext cx="10515600" cy="5676900"/>
          </a:xfrm>
        </p:spPr>
        <p:txBody>
          <a:bodyPr>
            <a:normAutofit/>
          </a:bodyPr>
          <a:lstStyle/>
          <a:p>
            <a:pPr algn="ctr"/>
            <a:r>
              <a:rPr lang="en-US" sz="4000" b="1" dirty="0" smtClean="0"/>
              <a:t>VISUAL LITERACY</a:t>
            </a:r>
            <a:endParaRPr lang="en-US" sz="4000" b="1" dirty="0"/>
          </a:p>
        </p:txBody>
      </p:sp>
    </p:spTree>
    <p:extLst>
      <p:ext uri="{BB962C8B-B14F-4D97-AF65-F5344CB8AC3E}">
        <p14:creationId xmlns:p14="http://schemas.microsoft.com/office/powerpoint/2010/main" val="187215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0673"/>
            <a:ext cx="10515600" cy="66214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Small group discussion: What is literacy?</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smtClean="0"/>
          </a:p>
        </p:txBody>
      </p:sp>
      <p:sp>
        <p:nvSpPr>
          <p:cNvPr id="2" name="Rectangle 1"/>
          <p:cNvSpPr/>
          <p:nvPr/>
        </p:nvSpPr>
        <p:spPr>
          <a:xfrm>
            <a:off x="2371241" y="2017360"/>
            <a:ext cx="3456122" cy="6354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45989" y="3484534"/>
            <a:ext cx="2100021" cy="55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LITERACY</a:t>
            </a:r>
            <a:endParaRPr lang="en-US" sz="2800" dirty="0"/>
          </a:p>
        </p:txBody>
      </p:sp>
      <p:sp>
        <p:nvSpPr>
          <p:cNvPr id="5" name="Rectangle 4"/>
          <p:cNvSpPr/>
          <p:nvPr/>
        </p:nvSpPr>
        <p:spPr>
          <a:xfrm>
            <a:off x="6297478" y="2017359"/>
            <a:ext cx="3456122" cy="6354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67939" y="5155769"/>
            <a:ext cx="3456122" cy="6354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7608" y="3445789"/>
            <a:ext cx="3456122" cy="6354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72773" y="3445790"/>
            <a:ext cx="3456122" cy="6354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367939" y="2652790"/>
            <a:ext cx="1335437" cy="831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447295" y="2652790"/>
            <a:ext cx="1252779" cy="792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3"/>
            <a:endCxn id="4" idx="1"/>
          </p:cNvCxnSpPr>
          <p:nvPr/>
        </p:nvCxnSpPr>
        <p:spPr>
          <a:xfrm flipV="1">
            <a:off x="4003730" y="3763504"/>
            <a:ext cx="10422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0"/>
            <a:endCxn id="4" idx="2"/>
          </p:cNvCxnSpPr>
          <p:nvPr/>
        </p:nvCxnSpPr>
        <p:spPr>
          <a:xfrm flipV="1">
            <a:off x="6096000" y="4042473"/>
            <a:ext cx="0" cy="1113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1"/>
            <a:endCxn id="4" idx="3"/>
          </p:cNvCxnSpPr>
          <p:nvPr/>
        </p:nvCxnSpPr>
        <p:spPr>
          <a:xfrm flipH="1" flipV="1">
            <a:off x="7146010" y="3763504"/>
            <a:ext cx="1026763"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62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14" y="514143"/>
            <a:ext cx="10515600" cy="710223"/>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What five types of literacy were mentioned in the video?</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smtClean="0"/>
          </a:p>
        </p:txBody>
      </p:sp>
      <p:sp>
        <p:nvSpPr>
          <p:cNvPr id="4" name="TextBox 3"/>
          <p:cNvSpPr txBox="1"/>
          <p:nvPr/>
        </p:nvSpPr>
        <p:spPr>
          <a:xfrm>
            <a:off x="1304022" y="2014780"/>
            <a:ext cx="9298983" cy="2585323"/>
          </a:xfrm>
          <a:prstGeom prst="rect">
            <a:avLst/>
          </a:prstGeom>
          <a:noFill/>
        </p:spPr>
        <p:txBody>
          <a:bodyPr wrap="square" rtlCol="0">
            <a:spAutoFit/>
          </a:bodyPr>
          <a:lstStyle/>
          <a:p>
            <a:pPr marL="342900" indent="-342900">
              <a:buAutoNum type="arabicPeriod"/>
            </a:pPr>
            <a:r>
              <a:rPr lang="en-US" dirty="0" smtClean="0"/>
              <a:t>___________________________________________________________________________</a:t>
            </a:r>
          </a:p>
          <a:p>
            <a:pPr marL="342900" indent="-342900">
              <a:buAutoNum type="arabicPeriod"/>
            </a:pPr>
            <a:endParaRPr lang="en-US" dirty="0"/>
          </a:p>
          <a:p>
            <a:pPr marL="342900" indent="-342900">
              <a:buAutoNum type="arabicPeriod"/>
            </a:pPr>
            <a:r>
              <a:rPr lang="en-US" dirty="0" smtClean="0"/>
              <a:t>___________________________________________________________________________</a:t>
            </a:r>
          </a:p>
          <a:p>
            <a:pPr marL="342900" indent="-342900">
              <a:buAutoNum type="arabicPeriod"/>
            </a:pPr>
            <a:endParaRPr lang="en-US" dirty="0"/>
          </a:p>
          <a:p>
            <a:pPr marL="342900" indent="-342900">
              <a:buAutoNum type="arabicPeriod"/>
            </a:pPr>
            <a:r>
              <a:rPr lang="en-US" dirty="0" smtClean="0"/>
              <a:t>___________________________________________________________________________</a:t>
            </a:r>
          </a:p>
          <a:p>
            <a:pPr marL="342900" indent="-342900">
              <a:buAutoNum type="arabicPeriod"/>
            </a:pPr>
            <a:endParaRPr lang="en-US" dirty="0"/>
          </a:p>
          <a:p>
            <a:pPr marL="342900" indent="-342900">
              <a:buAutoNum type="arabicPeriod"/>
            </a:pPr>
            <a:r>
              <a:rPr lang="en-US" dirty="0" smtClean="0"/>
              <a:t>___________________________________________________________________________</a:t>
            </a:r>
          </a:p>
          <a:p>
            <a:pPr marL="342900" indent="-342900">
              <a:buAutoNum type="arabicPeriod"/>
            </a:pPr>
            <a:endParaRPr lang="en-US" dirty="0"/>
          </a:p>
          <a:p>
            <a:pPr marL="342900" indent="-342900">
              <a:buAutoNum type="arabicPeriod"/>
            </a:pPr>
            <a:r>
              <a:rPr lang="en-US" dirty="0" smtClean="0"/>
              <a:t>___________________________________________________________________________</a:t>
            </a:r>
            <a:endParaRPr lang="en-US" dirty="0"/>
          </a:p>
        </p:txBody>
      </p:sp>
    </p:spTree>
    <p:extLst>
      <p:ext uri="{BB962C8B-B14F-4D97-AF65-F5344CB8AC3E}">
        <p14:creationId xmlns:p14="http://schemas.microsoft.com/office/powerpoint/2010/main" val="208685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1F81C6-DEBC-4B00-83EB-37C51696B0D8}"/>
</file>

<file path=customXml/itemProps2.xml><?xml version="1.0" encoding="utf-8"?>
<ds:datastoreItem xmlns:ds="http://schemas.openxmlformats.org/officeDocument/2006/customXml" ds:itemID="{86B55772-E9D6-46DE-B53A-EC1E48F65DC9}"/>
</file>

<file path=customXml/itemProps3.xml><?xml version="1.0" encoding="utf-8"?>
<ds:datastoreItem xmlns:ds="http://schemas.openxmlformats.org/officeDocument/2006/customXml" ds:itemID="{8962969B-2D1A-4DFA-BC51-D802F13C6672}"/>
</file>

<file path=docProps/app.xml><?xml version="1.0" encoding="utf-8"?>
<Properties xmlns="http://schemas.openxmlformats.org/officeDocument/2006/extended-properties" xmlns:vt="http://schemas.openxmlformats.org/officeDocument/2006/docPropsVTypes">
  <TotalTime>275</TotalTime>
  <Words>225</Words>
  <Application>Microsoft Macintosh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Arial</vt:lpstr>
      <vt:lpstr>Office Theme</vt:lpstr>
      <vt:lpstr>PowerPoint Presentation</vt:lpstr>
      <vt:lpstr>VISUAL LITERACY</vt:lpstr>
      <vt:lpstr>PowerPoint Presentation</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Professional Development</dc:title>
  <dc:creator>Corbo, Eugenia</dc:creator>
  <cp:lastModifiedBy>Kellett, Grace M</cp:lastModifiedBy>
  <cp:revision>12</cp:revision>
  <dcterms:created xsi:type="dcterms:W3CDTF">2017-07-26T15:24:14Z</dcterms:created>
  <dcterms:modified xsi:type="dcterms:W3CDTF">2017-08-03T17:53:52Z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