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62" r:id="rId5"/>
    <p:sldId id="256" r:id="rId6"/>
    <p:sldId id="258" r:id="rId7"/>
    <p:sldId id="264"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E66C2-D12E-424A-9EBC-A08F6F7E3620}" type="datetimeFigureOut">
              <a:rPr lang="en-US" smtClean="0"/>
              <a:t>8/11/2017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0865-178D-BF4E-A50A-4D5312DC9DBC}" type="slidenum">
              <a:rPr lang="en-US" smtClean="0"/>
              <a:t>‹#›</a:t>
            </a:fld>
            <a:endParaRPr lang="en-US"/>
          </a:p>
        </p:txBody>
      </p:sp>
    </p:spTree>
    <p:extLst>
      <p:ext uri="{BB962C8B-B14F-4D97-AF65-F5344CB8AC3E}">
        <p14:creationId xmlns:p14="http://schemas.microsoft.com/office/powerpoint/2010/main" val="353108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8D0865-178D-BF4E-A50A-4D5312DC9DBC}" type="slidenum">
              <a:rPr lang="en-US" smtClean="0"/>
              <a:t>1</a:t>
            </a:fld>
            <a:endParaRPr lang="en-US"/>
          </a:p>
        </p:txBody>
      </p:sp>
    </p:spTree>
    <p:extLst>
      <p:ext uri="{BB962C8B-B14F-4D97-AF65-F5344CB8AC3E}">
        <p14:creationId xmlns:p14="http://schemas.microsoft.com/office/powerpoint/2010/main" val="134218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t>Video</a:t>
            </a:r>
          </a:p>
          <a:p>
            <a:endParaRPr lang="en-US" b="0" i="0"/>
          </a:p>
          <a:p>
            <a:r>
              <a:rPr lang="en-US" i="1"/>
              <a:t>Let's watch this brief conclusion and do a few final activities.</a:t>
            </a:r>
          </a:p>
          <a:p>
            <a:r>
              <a:rPr lang="en-US"/>
              <a:t>Play the video.</a:t>
            </a:r>
            <a:endParaRPr lang="en-US" i="1"/>
          </a:p>
        </p:txBody>
      </p:sp>
      <p:sp>
        <p:nvSpPr>
          <p:cNvPr id="4" name="Slide Number Placeholder 3"/>
          <p:cNvSpPr>
            <a:spLocks noGrp="1"/>
          </p:cNvSpPr>
          <p:nvPr>
            <p:ph type="sldNum" sz="quarter" idx="10"/>
          </p:nvPr>
        </p:nvSpPr>
        <p:spPr/>
        <p:txBody>
          <a:bodyPr/>
          <a:lstStyle/>
          <a:p>
            <a:fld id="{D08D0865-178D-BF4E-A50A-4D5312DC9DBC}" type="slidenum">
              <a:rPr lang="en-US" smtClean="0"/>
              <a:t>2</a:t>
            </a:fld>
            <a:endParaRPr lang="en-US"/>
          </a:p>
        </p:txBody>
      </p:sp>
    </p:spTree>
    <p:extLst>
      <p:ext uri="{BB962C8B-B14F-4D97-AF65-F5344CB8AC3E}">
        <p14:creationId xmlns:p14="http://schemas.microsoft.com/office/powerpoint/2010/main" val="120399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Review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Have participants vote on the correct answer for each question.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Answers: </a:t>
            </a:r>
          </a:p>
          <a:p>
            <a:pPr marL="228600" indent="-228600">
              <a:buAutoNum type="arabicPeriod"/>
            </a:pPr>
            <a:r>
              <a:rPr lang="en-US" sz="1200" kern="1200">
                <a:solidFill>
                  <a:schemeClr val="tx1"/>
                </a:solidFill>
                <a:effectLst/>
                <a:latin typeface="+mn-lt"/>
                <a:ea typeface="+mn-ea"/>
                <a:cs typeface="+mn-cs"/>
              </a:rPr>
              <a:t>To trick children into learning </a:t>
            </a:r>
          </a:p>
          <a:p>
            <a:pPr marL="228600" indent="-228600">
              <a:buAutoNum type="arabicPeriod"/>
            </a:pPr>
            <a:r>
              <a:rPr lang="en-US" sz="1200" kern="1200">
                <a:solidFill>
                  <a:schemeClr val="tx1"/>
                </a:solidFill>
                <a:effectLst/>
                <a:latin typeface="+mn-lt"/>
                <a:ea typeface="+mn-ea"/>
                <a:cs typeface="+mn-cs"/>
              </a:rPr>
              <a:t>2. To give you time to relax in the classroom</a:t>
            </a:r>
          </a:p>
          <a:p>
            <a:r>
              <a:rPr lang="en-US" sz="1200" kern="1200">
                <a:solidFill>
                  <a:schemeClr val="tx1"/>
                </a:solidFill>
                <a:effectLst/>
                <a:latin typeface="+mn-lt"/>
                <a:ea typeface="+mn-ea"/>
                <a:cs typeface="+mn-cs"/>
              </a:rPr>
              <a:t> </a:t>
            </a:r>
          </a:p>
          <a:p>
            <a:endParaRPr lang="en-US" i="1"/>
          </a:p>
        </p:txBody>
      </p:sp>
      <p:sp>
        <p:nvSpPr>
          <p:cNvPr id="4" name="Slide Number Placeholder 3"/>
          <p:cNvSpPr>
            <a:spLocks noGrp="1"/>
          </p:cNvSpPr>
          <p:nvPr>
            <p:ph type="sldNum" sz="quarter" idx="10"/>
          </p:nvPr>
        </p:nvSpPr>
        <p:spPr/>
        <p:txBody>
          <a:bodyPr/>
          <a:lstStyle/>
          <a:p>
            <a:fld id="{D08D0865-178D-BF4E-A50A-4D5312DC9DBC}" type="slidenum">
              <a:rPr lang="en-US" smtClean="0"/>
              <a:t>3</a:t>
            </a:fld>
            <a:endParaRPr lang="en-US"/>
          </a:p>
        </p:txBody>
      </p:sp>
    </p:spTree>
    <p:extLst>
      <p:ext uri="{BB962C8B-B14F-4D97-AF65-F5344CB8AC3E}">
        <p14:creationId xmlns:p14="http://schemas.microsoft.com/office/powerpoint/2010/main" val="154361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Application </a:t>
            </a:r>
          </a:p>
          <a:p>
            <a:endParaRPr lang="en-US" sz="1200" kern="1200">
              <a:solidFill>
                <a:schemeClr val="tx1"/>
              </a:solidFill>
              <a:effectLst/>
              <a:latin typeface="+mn-lt"/>
              <a:ea typeface="+mn-ea"/>
              <a:cs typeface="+mn-cs"/>
            </a:endParaRPr>
          </a:p>
          <a:p>
            <a:r>
              <a:rPr lang="en-US" i="1" kern="1200">
                <a:effectLst/>
                <a:latin typeface="+mn-lt"/>
                <a:ea typeface="+mn-ea"/>
                <a:cs typeface="+mn-cs"/>
              </a:rPr>
              <a:t>You will have five minutes to walk around the room in pairs and read the challenges listed on each poster. Write down one solution to each challenge.</a:t>
            </a:r>
            <a:r>
              <a:rPr lang="en-US" i="1"/>
              <a:t> </a:t>
            </a:r>
            <a:endParaRPr lang="en-US" i="1">
              <a:latin typeface="+mn-lt"/>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Give participants different color markers (not black or blue), so it is easy to distinguish between the challenges and solutions.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After participants are finished, go around the room and read at least one challenge and one solution in each poster. Try to select the most useful pieces of advice for participants, and ask the pair who wrote the solution to comment on it.</a:t>
            </a:r>
          </a:p>
          <a:p>
            <a:r>
              <a:rPr lang="en-US" sz="1200" kern="1200">
                <a:solidFill>
                  <a:schemeClr val="tx1"/>
                </a:solidFill>
                <a:effectLst/>
                <a:latin typeface="+mn-lt"/>
                <a:ea typeface="+mn-ea"/>
                <a:cs typeface="+mn-cs"/>
              </a:rPr>
              <a:t> </a:t>
            </a:r>
          </a:p>
          <a:p>
            <a:endParaRPr lang="en-US" b="1"/>
          </a:p>
        </p:txBody>
      </p:sp>
      <p:sp>
        <p:nvSpPr>
          <p:cNvPr id="4" name="Slide Number Placeholder 3"/>
          <p:cNvSpPr>
            <a:spLocks noGrp="1"/>
          </p:cNvSpPr>
          <p:nvPr>
            <p:ph type="sldNum" sz="quarter" idx="10"/>
          </p:nvPr>
        </p:nvSpPr>
        <p:spPr/>
        <p:txBody>
          <a:bodyPr/>
          <a:lstStyle/>
          <a:p>
            <a:fld id="{D08D0865-178D-BF4E-A50A-4D5312DC9DBC}" type="slidenum">
              <a:rPr lang="en-US" smtClean="0"/>
              <a:t>4</a:t>
            </a:fld>
            <a:endParaRPr lang="en-US"/>
          </a:p>
        </p:txBody>
      </p:sp>
    </p:spTree>
    <p:extLst>
      <p:ext uri="{BB962C8B-B14F-4D97-AF65-F5344CB8AC3E}">
        <p14:creationId xmlns:p14="http://schemas.microsoft.com/office/powerpoint/2010/main" val="1684046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Reflection </a:t>
            </a:r>
          </a:p>
          <a:p>
            <a:endParaRPr lang="en-US" i="1">
              <a:latin typeface="+mn-lt"/>
            </a:endParaRPr>
          </a:p>
          <a:p>
            <a:r>
              <a:rPr lang="en-US" i="1" kern="1200">
                <a:effectLst/>
                <a:latin typeface="+mn-lt"/>
                <a:ea typeface="+mn-ea"/>
                <a:cs typeface="+mn-cs"/>
              </a:rPr>
              <a:t>There are many reasons to integrate technology into your instruction. Our World provides you with a variety of tools that you can use with your students in class and that parents can even use at home with their children. Education has changed, so we as teachers have to keep up with our kids and engage them in ways they want to learn.</a:t>
            </a:r>
            <a:r>
              <a:rPr lang="en-US" i="1"/>
              <a:t> </a:t>
            </a:r>
            <a:endParaRPr lang="en-US" i="1">
              <a:latin typeface="+mn-lt"/>
            </a:endParaRPr>
          </a:p>
          <a:p>
            <a:endParaRPr lang="en-US" sz="1200" kern="1200">
              <a:solidFill>
                <a:schemeClr val="tx1"/>
              </a:solidFill>
              <a:effectLst/>
              <a:latin typeface="+mn-lt"/>
              <a:ea typeface="+mn-ea"/>
              <a:cs typeface="+mn-cs"/>
            </a:endParaRPr>
          </a:p>
          <a:p>
            <a:r>
              <a:rPr lang="en-US" i="1" kern="1200">
                <a:effectLst/>
                <a:latin typeface="+mn-lt"/>
                <a:ea typeface="+mn-ea"/>
                <a:cs typeface="+mn-cs"/>
              </a:rPr>
              <a:t>Before we leave, let’s reflect on this workshop. Take one minute to think about what you learned from this workshop. Write down one thing new for you, one thing that surprised you, and one question you still have.</a:t>
            </a:r>
            <a:r>
              <a:rPr lang="en-US" i="1"/>
              <a:t> </a:t>
            </a:r>
            <a:endParaRPr lang="en-US" i="1">
              <a:latin typeface="+mn-lt"/>
            </a:endParaRPr>
          </a:p>
          <a:p>
            <a:endParaRPr lang="en-US" sz="1200" kern="1200">
              <a:solidFill>
                <a:schemeClr val="tx1"/>
              </a:solidFill>
              <a:effectLst/>
              <a:latin typeface="+mn-lt"/>
              <a:ea typeface="+mn-ea"/>
              <a:cs typeface="+mn-cs"/>
            </a:endParaRPr>
          </a:p>
          <a:p>
            <a:r>
              <a:rPr lang="en-US" kern="1200">
                <a:effectLst/>
                <a:latin typeface="+mn-lt"/>
                <a:ea typeface="+mn-ea"/>
                <a:cs typeface="+mn-cs"/>
              </a:rPr>
              <a:t>Give participants one minute to share their answers with the person next to them. After two minutes, have participants share their answers and see if they have any questions. Take some time to talk through their questions.</a:t>
            </a:r>
            <a:endParaRPr lang="en-US">
              <a:latin typeface="+mn-lt"/>
            </a:endParaRPr>
          </a:p>
          <a:p>
            <a:r>
              <a:rPr lang="en-US" sz="1200" kern="1200">
                <a:solidFill>
                  <a:schemeClr val="tx1"/>
                </a:solidFill>
                <a:effectLst/>
                <a:latin typeface="+mn-lt"/>
                <a:ea typeface="+mn-ea"/>
                <a:cs typeface="+mn-cs"/>
              </a:rPr>
              <a:t> </a:t>
            </a:r>
          </a:p>
          <a:p>
            <a:endParaRPr lang="en-US" b="0" i="1"/>
          </a:p>
        </p:txBody>
      </p:sp>
      <p:sp>
        <p:nvSpPr>
          <p:cNvPr id="4" name="Slide Number Placeholder 3"/>
          <p:cNvSpPr>
            <a:spLocks noGrp="1"/>
          </p:cNvSpPr>
          <p:nvPr>
            <p:ph type="sldNum" sz="quarter" idx="10"/>
          </p:nvPr>
        </p:nvSpPr>
        <p:spPr/>
        <p:txBody>
          <a:bodyPr/>
          <a:lstStyle/>
          <a:p>
            <a:fld id="{D08D0865-178D-BF4E-A50A-4D5312DC9DBC}" type="slidenum">
              <a:rPr lang="en-US" smtClean="0"/>
              <a:t>5</a:t>
            </a:fld>
            <a:endParaRPr lang="en-US"/>
          </a:p>
        </p:txBody>
      </p:sp>
    </p:spTree>
    <p:extLst>
      <p:ext uri="{BB962C8B-B14F-4D97-AF65-F5344CB8AC3E}">
        <p14:creationId xmlns:p14="http://schemas.microsoft.com/office/powerpoint/2010/main" val="998943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032081"/>
            <a:ext cx="9144000" cy="605340"/>
          </a:xfrm>
          <a:ln>
            <a:noFill/>
          </a:ln>
        </p:spPr>
        <p:txBody>
          <a:bodyPr>
            <a:normAutofit/>
          </a:bodyPr>
          <a:lstStyle>
            <a:lvl1pPr marL="0" marR="0" indent="0" algn="l" defTabSz="914400" eaLnBrk="1" fontAlgn="auto" latinLnBrk="0" hangingPunct="1">
              <a:lnSpc>
                <a:spcPct val="100000"/>
              </a:lnSpc>
              <a:spcBef>
                <a:spcPts val="0"/>
              </a:spcBef>
              <a:spcAft>
                <a:spcPts val="0"/>
              </a:spcAft>
              <a:buClrTx/>
              <a:buSzTx/>
              <a:buFontTx/>
              <a:buNone/>
              <a:tabLst/>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t>XXXX</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1483" y="-382125"/>
            <a:ext cx="5689032" cy="4267200"/>
          </a:xfrm>
          <a:prstGeom prst="rect">
            <a:avLst/>
          </a:prstGeom>
        </p:spPr>
      </p:pic>
      <p:sp>
        <p:nvSpPr>
          <p:cNvPr id="9" name="Subtitle 2"/>
          <p:cNvSpPr txBox="1">
            <a:spLocks/>
          </p:cNvSpPr>
          <p:nvPr userDrawn="1"/>
        </p:nvSpPr>
        <p:spPr>
          <a:xfrm>
            <a:off x="1523999" y="3385720"/>
            <a:ext cx="9144000"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a:solidFill>
                  <a:srgbClr val="FFC000"/>
                </a:solidFill>
              </a:rPr>
              <a:t>Preview and Review Slides For:</a:t>
            </a:r>
          </a:p>
        </p:txBody>
      </p:sp>
    </p:spTree>
    <p:extLst>
      <p:ext uri="{BB962C8B-B14F-4D97-AF65-F5344CB8AC3E}">
        <p14:creationId xmlns:p14="http://schemas.microsoft.com/office/powerpoint/2010/main" val="70300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Preview</a:t>
            </a:r>
          </a:p>
        </p:txBody>
      </p:sp>
    </p:spTree>
    <p:extLst>
      <p:ext uri="{BB962C8B-B14F-4D97-AF65-F5344CB8AC3E}">
        <p14:creationId xmlns:p14="http://schemas.microsoft.com/office/powerpoint/2010/main" val="203302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4" name="Subtitle 2"/>
          <p:cNvSpPr txBox="1">
            <a:spLocks/>
          </p:cNvSpPr>
          <p:nvPr userDrawn="1"/>
        </p:nvSpPr>
        <p:spPr>
          <a:xfrm>
            <a:off x="5622161" y="6290967"/>
            <a:ext cx="1033282"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Review</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94DA7-C7C0-AE4A-AB1E-E961C2AD0CA0}" type="datetimeFigureOut">
              <a:rPr lang="en-US" smtClean="0"/>
              <a:t>8/11/2017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8A0CC-561F-194B-B5B1-2D8AE72885F8}" type="slidenum">
              <a:rPr lang="en-US" smtClean="0"/>
              <a:t>‹#›</a:t>
            </a:fld>
            <a:endParaRPr lang="en-US"/>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6700" y="5889122"/>
            <a:ext cx="1714500" cy="708163"/>
          </a:xfrm>
          <a:prstGeom prst="rect">
            <a:avLst/>
          </a:prstGeom>
        </p:spPr>
      </p:pic>
    </p:spTree>
    <p:extLst>
      <p:ext uri="{BB962C8B-B14F-4D97-AF65-F5344CB8AC3E}">
        <p14:creationId xmlns:p14="http://schemas.microsoft.com/office/powerpoint/2010/main" val="485956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85000" lnSpcReduction="10000"/>
          </a:bodyPr>
          <a:lstStyle/>
          <a:p>
            <a:r>
              <a:rPr lang="en-US"/>
              <a:t>Using Video and Technology in the Classroom - Conclusion</a:t>
            </a:r>
          </a:p>
        </p:txBody>
      </p:sp>
    </p:spTree>
    <p:extLst>
      <p:ext uri="{BB962C8B-B14F-4D97-AF65-F5344CB8AC3E}">
        <p14:creationId xmlns:p14="http://schemas.microsoft.com/office/powerpoint/2010/main" val="131159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lgn="ctr">
              <a:buNone/>
            </a:pPr>
            <a:endParaRPr lang="en-US"/>
          </a:p>
          <a:p>
            <a:pPr marL="0" indent="0" algn="ctr">
              <a:buNone/>
            </a:pPr>
            <a:endParaRPr lang="en-US"/>
          </a:p>
          <a:p>
            <a:pPr marL="0" indent="0" algn="ctr">
              <a:buNone/>
            </a:pPr>
            <a:r>
              <a:rPr lang="en-US"/>
              <a:t>Watch the video</a:t>
            </a:r>
          </a:p>
        </p:txBody>
      </p:sp>
    </p:spTree>
    <p:extLst>
      <p:ext uri="{BB962C8B-B14F-4D97-AF65-F5344CB8AC3E}">
        <p14:creationId xmlns:p14="http://schemas.microsoft.com/office/powerpoint/2010/main" val="187215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extLst>
              <p:ext uri="{D42A27DB-BD31-4B8C-83A1-F6EECF244321}">
                <p14:modId xmlns:p14="http://schemas.microsoft.com/office/powerpoint/2010/main" val="3241206397"/>
              </p:ext>
            </p:extLst>
          </p:nvPr>
        </p:nvSpPr>
        <p:spPr>
          <a:xfrm>
            <a:off x="1419225" y="295275"/>
            <a:ext cx="10323298" cy="1851402"/>
          </a:xfrm>
        </p:spPr>
        <p:txBody>
          <a:bodyPr vert="horz" lIns="91440" tIns="45720" rIns="91440" bIns="45720" rtlCol="0"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a:t>Our World includes a large variety of technology resources. Which is NOT a reason to use them?</a:t>
            </a:r>
          </a:p>
          <a:p>
            <a:pPr marL="0" marR="0" lvl="0" indent="0" defTabSz="914400" eaLnBrk="1" fontAlgn="auto" latinLnBrk="0" hangingPunct="1">
              <a:lnSpc>
                <a:spcPct val="100000"/>
              </a:lnSpc>
              <a:spcBef>
                <a:spcPts val="0"/>
              </a:spcBef>
              <a:spcAft>
                <a:spcPts val="0"/>
              </a:spcAft>
              <a:buClrTx/>
              <a:buSzTx/>
              <a:buFontTx/>
              <a:buNone/>
              <a:tabLst/>
              <a:defRPr/>
            </a:pPr>
            <a:endParaRPr lang="en-US" sz="2400"/>
          </a:p>
          <a:p>
            <a:pPr>
              <a:lnSpc>
                <a:spcPct val="100000"/>
              </a:lnSpc>
              <a:spcBef>
                <a:spcPts val="0"/>
              </a:spcBef>
            </a:pPr>
            <a:r>
              <a:rPr lang="en-US" sz="2400"/>
              <a:t>To trick children into learning.</a:t>
            </a:r>
          </a:p>
          <a:p>
            <a:pPr>
              <a:lnSpc>
                <a:spcPct val="100000"/>
              </a:lnSpc>
              <a:spcBef>
                <a:spcPts val="0"/>
              </a:spcBef>
            </a:pPr>
            <a:r>
              <a:rPr lang="en-US" sz="2400"/>
              <a:t>To make the classroom more engaging</a:t>
            </a:r>
          </a:p>
          <a:p>
            <a:pPr>
              <a:lnSpc>
                <a:spcPct val="100000"/>
              </a:lnSpc>
              <a:spcBef>
                <a:spcPts val="0"/>
              </a:spcBef>
            </a:pPr>
            <a:r>
              <a:rPr lang="en-US" sz="2400"/>
              <a:t>To make the classroom more interactive.</a:t>
            </a:r>
          </a:p>
          <a:p>
            <a:pPr>
              <a:lnSpc>
                <a:spcPct val="100000"/>
              </a:lnSpc>
              <a:spcBef>
                <a:spcPts val="0"/>
              </a:spcBef>
            </a:pPr>
            <a:r>
              <a:rPr lang="en-US" sz="2400"/>
              <a:t>To present language in meaningful</a:t>
            </a:r>
          </a:p>
          <a:p>
            <a:pPr>
              <a:lnSpc>
                <a:spcPct val="100000"/>
              </a:lnSpc>
              <a:spcBef>
                <a:spcPts val="0"/>
              </a:spcBef>
            </a:pPr>
            <a:r>
              <a:rPr lang="en-US" sz="2400"/>
              <a:t> contexts</a:t>
            </a:r>
          </a:p>
        </p:txBody>
      </p:sp>
      <p:sp>
        <p:nvSpPr>
          <p:cNvPr id="2" name="TextBox 1"/>
          <p:cNvSpPr txBox="1"/>
          <p:nvPr>
            <p:extLst>
              <p:ext uri="{D42A27DB-BD31-4B8C-83A1-F6EECF244321}">
                <p14:modId xmlns:p14="http://schemas.microsoft.com/office/powerpoint/2010/main" val="2421546984"/>
              </p:ext>
            </p:extLst>
          </p:nvPr>
        </p:nvSpPr>
        <p:spPr>
          <a:xfrm>
            <a:off x="1485900" y="3333750"/>
            <a:ext cx="10056812" cy="26776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Arial"/>
              </a:rPr>
              <a:t>Our World includes a large variety of technology resources. Which is NOT a reason to use them?​</a:t>
            </a:r>
          </a:p>
          <a:p>
            <a:r>
              <a:rPr lang="en-US" sz="2400">
                <a:cs typeface="Arial"/>
              </a:rPr>
              <a:t>​</a:t>
            </a:r>
            <a:endParaRPr lang="en-US" sz="2400">
              <a:latin typeface="Arial"/>
              <a:cs typeface="Arial"/>
            </a:endParaRPr>
          </a:p>
          <a:p>
            <a:pPr>
              <a:buChar char="•"/>
            </a:pPr>
            <a:r>
              <a:rPr lang="en-US" sz="2400">
                <a:cs typeface="Arial"/>
              </a:rPr>
              <a:t>To give you time to relax in the classroom​</a:t>
            </a:r>
          </a:p>
          <a:p>
            <a:pPr>
              <a:buChar char="•"/>
            </a:pPr>
            <a:r>
              <a:rPr lang="en-US" sz="2400">
                <a:cs typeface="Arial"/>
              </a:rPr>
              <a:t>To make the classroom more visually engaging​</a:t>
            </a:r>
          </a:p>
          <a:p>
            <a:pPr>
              <a:buChar char="•"/>
            </a:pPr>
            <a:r>
              <a:rPr lang="en-US" sz="2400">
                <a:cs typeface="Arial"/>
              </a:rPr>
              <a:t>To build learners’ media and digital literacy skills ​</a:t>
            </a:r>
          </a:p>
          <a:p>
            <a:pPr>
              <a:buChar char="•"/>
            </a:pPr>
            <a:r>
              <a:rPr lang="en-US" sz="2400">
                <a:cs typeface="Arial"/>
              </a:rPr>
              <a:t>To prepare young learners for the 21</a:t>
            </a:r>
            <a:r>
              <a:rPr lang="en-US" sz="2400" baseline="30000">
                <a:cs typeface="Arial"/>
              </a:rPr>
              <a:t>st</a:t>
            </a:r>
            <a:r>
              <a:rPr lang="en-US" sz="2400">
                <a:cs typeface="Arial"/>
              </a:rPr>
              <a:t> century​</a:t>
            </a:r>
          </a:p>
        </p:txBody>
      </p:sp>
    </p:spTree>
    <p:extLst>
      <p:ext uri="{BB962C8B-B14F-4D97-AF65-F5344CB8AC3E}">
        <p14:creationId xmlns:p14="http://schemas.microsoft.com/office/powerpoint/2010/main" val="166178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a:t>The Poster Challenge</a:t>
            </a:r>
          </a:p>
          <a:p>
            <a:pPr marL="0" marR="0" lvl="0" indent="0" defTabSz="914400" eaLnBrk="1" fontAlgn="auto" latinLnBrk="0" hangingPunct="1">
              <a:lnSpc>
                <a:spcPct val="100000"/>
              </a:lnSpc>
              <a:spcBef>
                <a:spcPts val="0"/>
              </a:spcBef>
              <a:spcAft>
                <a:spcPts val="0"/>
              </a:spcAft>
              <a:buClrTx/>
              <a:buSzTx/>
              <a:buFontTx/>
              <a:buNone/>
              <a:tabLst/>
              <a:defRPr/>
            </a:pPr>
            <a:endParaRPr lang="en-US" sz="3600"/>
          </a:p>
          <a:p>
            <a:pPr>
              <a:lnSpc>
                <a:spcPct val="100000"/>
              </a:lnSpc>
              <a:spcBef>
                <a:spcPts val="0"/>
              </a:spcBef>
              <a:defRPr/>
            </a:pPr>
            <a:r>
              <a:rPr lang="en-US" sz="3600"/>
              <a:t>With a partner, go around the room and read each poster.</a:t>
            </a:r>
          </a:p>
          <a:p>
            <a:pPr>
              <a:lnSpc>
                <a:spcPct val="100000"/>
              </a:lnSpc>
              <a:spcBef>
                <a:spcPts val="0"/>
              </a:spcBef>
              <a:defRPr/>
            </a:pPr>
            <a:r>
              <a:rPr lang="en-US" sz="3600"/>
              <a:t>With a marker, write a solution to a challenge listed on the poster.</a:t>
            </a:r>
          </a:p>
          <a:p>
            <a:pPr>
              <a:lnSpc>
                <a:spcPct val="100000"/>
              </a:lnSpc>
              <a:spcBef>
                <a:spcPts val="0"/>
              </a:spcBef>
              <a:defRPr/>
            </a:pPr>
            <a:r>
              <a:rPr lang="en-US" sz="3600"/>
              <a:t>When you are finished giving advice, sit back down to your seat.</a:t>
            </a:r>
          </a:p>
        </p:txBody>
      </p:sp>
    </p:spTree>
    <p:extLst>
      <p:ext uri="{BB962C8B-B14F-4D97-AF65-F5344CB8AC3E}">
        <p14:creationId xmlns:p14="http://schemas.microsoft.com/office/powerpoint/2010/main" val="764822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extLst>
              <p:ext uri="{D42A27DB-BD31-4B8C-83A1-F6EECF244321}">
                <p14:modId xmlns:p14="http://schemas.microsoft.com/office/powerpoint/2010/main" val="384365108"/>
              </p:ext>
            </p:extLst>
          </p:nvPr>
        </p:nvSpPr>
        <p:spPr>
          <a:xfrm>
            <a:off x="695714" y="514143"/>
            <a:ext cx="10515600" cy="4351338"/>
          </a:xfrm>
        </p:spPr>
        <p:txBody>
          <a:bodyPr vert="horz" lIns="91440" tIns="45720" rIns="91440" bIns="45720" rtlCol="0" anchor="t">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i="1"/>
              <a:t>Reflect on what you have learned and write down:</a:t>
            </a:r>
          </a:p>
          <a:p>
            <a:pPr marL="0" marR="0" lvl="0" indent="0" defTabSz="914400" eaLnBrk="1" fontAlgn="auto" latinLnBrk="0" hangingPunct="1">
              <a:lnSpc>
                <a:spcPct val="100000"/>
              </a:lnSpc>
              <a:spcBef>
                <a:spcPts val="0"/>
              </a:spcBef>
              <a:spcAft>
                <a:spcPts val="0"/>
              </a:spcAft>
              <a:buClrTx/>
              <a:buSzTx/>
              <a:buFontTx/>
              <a:buNone/>
              <a:tabLst/>
              <a:defRPr/>
            </a:pPr>
            <a:endParaRPr lang="en-US" sz="3600"/>
          </a:p>
          <a:p>
            <a:pPr>
              <a:lnSpc>
                <a:spcPct val="100000"/>
              </a:lnSpc>
              <a:spcBef>
                <a:spcPts val="0"/>
              </a:spcBef>
              <a:defRPr/>
            </a:pPr>
            <a:r>
              <a:rPr lang="en-US" sz="3600"/>
              <a:t>One new thing you will apply to your teaching</a:t>
            </a:r>
          </a:p>
          <a:p>
            <a:pPr>
              <a:lnSpc>
                <a:spcPct val="100000"/>
              </a:lnSpc>
              <a:spcBef>
                <a:spcPts val="0"/>
              </a:spcBef>
              <a:defRPr/>
            </a:pPr>
            <a:r>
              <a:rPr lang="en-US" sz="3600"/>
              <a:t>One thing that surprised you</a:t>
            </a:r>
          </a:p>
          <a:p>
            <a:pPr>
              <a:lnSpc>
                <a:spcPct val="100000"/>
              </a:lnSpc>
              <a:spcBef>
                <a:spcPts val="0"/>
              </a:spcBef>
              <a:defRPr/>
            </a:pPr>
            <a:r>
              <a:rPr lang="en-US" sz="3600"/>
              <a:t>One question you still have</a:t>
            </a:r>
          </a:p>
          <a:p>
            <a:pPr marL="0" marR="0" lvl="0" indent="0" defTabSz="914400" eaLnBrk="1" fontAlgn="auto" latinLnBrk="0" hangingPunct="1">
              <a:lnSpc>
                <a:spcPct val="100000"/>
              </a:lnSpc>
              <a:spcBef>
                <a:spcPts val="0"/>
              </a:spcBef>
              <a:spcAft>
                <a:spcPts val="0"/>
              </a:spcAft>
              <a:buClrTx/>
              <a:buSzTx/>
              <a:buFontTx/>
              <a:buNone/>
              <a:tabLst/>
              <a:defRPr/>
            </a:pPr>
            <a:endParaRPr lang="en-US" sz="3600"/>
          </a:p>
        </p:txBody>
      </p:sp>
    </p:spTree>
    <p:extLst>
      <p:ext uri="{BB962C8B-B14F-4D97-AF65-F5344CB8AC3E}">
        <p14:creationId xmlns:p14="http://schemas.microsoft.com/office/powerpoint/2010/main" val="2086850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1AE33840635945B4A585FCAA3209A8" ma:contentTypeVersion="4" ma:contentTypeDescription="Create a new document." ma:contentTypeScope="" ma:versionID="11cd5c1273057f6dceef99e0c11725de">
  <xsd:schema xmlns:xsd="http://www.w3.org/2001/XMLSchema" xmlns:xs="http://www.w3.org/2001/XMLSchema" xmlns:p="http://schemas.microsoft.com/office/2006/metadata/properties" xmlns:ns2="7961bbbb-4c92-4895-b151-036478dae3d2" targetNamespace="http://schemas.microsoft.com/office/2006/metadata/properties" ma:root="true" ma:fieldsID="6900c8b5c9756ee5e90373b5a1eac287" ns2:_="">
    <xsd:import namespace="7961bbbb-4c92-4895-b151-036478dae3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1bbbb-4c92-4895-b151-036478dae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875EA5-E9D0-4B16-A568-6B128CC815A3}">
  <ds:schemaRefs>
    <ds:schemaRef ds:uri="http://schemas.microsoft.com/sharepoint/v3/contenttype/forms"/>
  </ds:schemaRefs>
</ds:datastoreItem>
</file>

<file path=customXml/itemProps2.xml><?xml version="1.0" encoding="utf-8"?>
<ds:datastoreItem xmlns:ds="http://schemas.openxmlformats.org/officeDocument/2006/customXml" ds:itemID="{2E0BBC5E-7FEE-41AB-9DE6-4DD3E65EE36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A8D9978-2FA7-42BF-A085-6C3AABB7D0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61bbbb-4c92-4895-b151-036478dae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5</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2017-08-11T14:37:04Z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0x010100C41AE33840635945B4A585FCAA3209A8</vt:lpwstr>
  </property>
</Properties>
</file>