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62" r:id="rId5"/>
    <p:sldId id="256" r:id="rId6"/>
    <p:sldId id="258" r:id="rId7"/>
    <p:sldId id="260" r:id="rId8"/>
    <p:sldId id="263"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Preview 1 </a:t>
            </a:r>
          </a:p>
          <a:p>
            <a:endParaRPr lang="en-US" sz="1200" kern="1200">
              <a:solidFill>
                <a:schemeClr val="tx1"/>
              </a:solidFill>
              <a:effectLst/>
              <a:latin typeface="+mn-lt"/>
              <a:ea typeface="+mn-ea"/>
              <a:cs typeface="+mn-cs"/>
            </a:endParaRPr>
          </a:p>
          <a:p>
            <a:r>
              <a:rPr lang="en-US" i="1" kern="1200">
                <a:effectLst/>
                <a:latin typeface="+mn-lt"/>
                <a:ea typeface="+mn-ea"/>
                <a:cs typeface="+mn-cs"/>
              </a:rPr>
              <a:t>Welcome to this workshop on empowering young learners with real world content. In this workshop you will learn how to create an English class that is meaningful and relevant to your young learners by using real world content from National Geographic.</a:t>
            </a:r>
            <a:endParaRPr lang="en-US" i="1">
              <a:latin typeface="+mn-lt"/>
            </a:endParaRPr>
          </a:p>
          <a:p>
            <a:r>
              <a:rPr lang="en-US" sz="1200" kern="1200">
                <a:solidFill>
                  <a:schemeClr val="tx1"/>
                </a:solidFill>
                <a:effectLst/>
                <a:latin typeface="+mn-lt"/>
                <a:ea typeface="+mn-ea"/>
                <a:cs typeface="+mn-cs"/>
              </a:rPr>
              <a:t> </a:t>
            </a:r>
          </a:p>
          <a:p>
            <a:endParaRPr lang="en-US" i="1"/>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Preview 2 </a:t>
            </a:r>
          </a:p>
          <a:p>
            <a:endParaRPr lang="en-US" sz="1200" kern="1200">
              <a:solidFill>
                <a:schemeClr val="tx1"/>
              </a:solidFill>
              <a:effectLst/>
              <a:latin typeface="+mn-lt"/>
              <a:ea typeface="+mn-ea"/>
              <a:cs typeface="+mn-cs"/>
            </a:endParaRPr>
          </a:p>
          <a:p>
            <a:r>
              <a:rPr lang="en-US" i="1" kern="1200">
                <a:effectLst/>
                <a:latin typeface="+mn-lt"/>
                <a:ea typeface="+mn-ea"/>
                <a:cs typeface="+mn-cs"/>
              </a:rPr>
              <a:t>A common approach to teaching English as a foreign language looks like this.</a:t>
            </a:r>
            <a:r>
              <a:rPr lang="en-US" i="1"/>
              <a:t> </a:t>
            </a:r>
            <a:endParaRPr lang="en-US" i="1">
              <a:latin typeface="+mn-lt"/>
            </a:endParaRPr>
          </a:p>
          <a:p>
            <a:endParaRPr lang="en-US" i="1">
              <a:latin typeface="+mn-lt"/>
            </a:endParaRPr>
          </a:p>
          <a:p>
            <a:r>
              <a:rPr lang="en-US" i="1" kern="1200">
                <a:effectLst/>
                <a:latin typeface="+mn-lt"/>
                <a:ea typeface="+mn-ea"/>
                <a:cs typeface="+mn-cs"/>
              </a:rPr>
              <a:t>It makes sense to connect to students’ home, family, school, and friends because we want to connect content with what young learners already know.</a:t>
            </a:r>
            <a:endParaRPr lang="en-US" i="1">
              <a:latin typeface="+mn-lt"/>
            </a:endParaRPr>
          </a:p>
          <a:p>
            <a:r>
              <a:rPr lang="en-US" i="1" kern="1200">
                <a:effectLst/>
                <a:latin typeface="+mn-lt"/>
                <a:ea typeface="+mn-ea"/>
                <a:cs typeface="+mn-cs"/>
              </a:rPr>
              <a:t> </a:t>
            </a:r>
            <a:endParaRPr lang="en-US" i="1">
              <a:latin typeface="+mn-lt"/>
            </a:endParaRPr>
          </a:p>
          <a:p>
            <a:endParaRPr lang="en-US" i="1"/>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154361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Preview 3 </a:t>
            </a:r>
          </a:p>
          <a:p>
            <a:endParaRPr lang="en-US" sz="1200" kern="1200">
              <a:solidFill>
                <a:schemeClr val="tx1"/>
              </a:solidFill>
              <a:effectLst/>
              <a:latin typeface="+mn-lt"/>
              <a:ea typeface="+mn-ea"/>
              <a:cs typeface="+mn-cs"/>
            </a:endParaRPr>
          </a:p>
          <a:p>
            <a:r>
              <a:rPr lang="en-US" i="1" kern="1200">
                <a:effectLst/>
                <a:latin typeface="+mn-lt"/>
                <a:ea typeface="+mn-ea"/>
                <a:cs typeface="+mn-cs"/>
              </a:rPr>
              <a:t>When teaching a foreign language, many textbooks and teachers try to connect learners with English-speaking cultures.</a:t>
            </a:r>
            <a:r>
              <a:rPr lang="en-US" i="1"/>
              <a:t> </a:t>
            </a:r>
            <a:endParaRPr lang="en-US" i="1">
              <a:latin typeface="+mn-lt"/>
            </a:endParaRPr>
          </a:p>
          <a:p>
            <a:endParaRPr lang="en-US" i="1">
              <a:latin typeface="+mn-lt"/>
            </a:endParaRPr>
          </a:p>
          <a:p>
            <a:r>
              <a:rPr lang="en-US" i="1" kern="1200">
                <a:effectLst/>
                <a:latin typeface="+mn-lt"/>
                <a:ea typeface="+mn-ea"/>
                <a:cs typeface="+mn-cs"/>
              </a:rPr>
              <a:t>This is a common approach, but as you will learn, this approach does not prepare your young learners for the 21st century. The problem with this approach is that it creates a separation between local and global. The use of English is connected with English speaking cultures and is not linked to their every day lives.</a:t>
            </a:r>
            <a:endParaRPr lang="en-US" i="1">
              <a:latin typeface="+mn-lt"/>
            </a:endParaRPr>
          </a:p>
          <a:p>
            <a:endParaRPr lang="en-US" i="1">
              <a:latin typeface="+mn-lt"/>
            </a:endParaRPr>
          </a:p>
          <a:p>
            <a:r>
              <a:rPr lang="en-US" i="1" kern="1200">
                <a:effectLst/>
                <a:latin typeface="+mn-lt"/>
                <a:ea typeface="+mn-ea"/>
                <a:cs typeface="+mn-cs"/>
              </a:rPr>
              <a:t>In </a:t>
            </a:r>
            <a:r>
              <a:rPr lang="en-US" kern="1200">
                <a:effectLst/>
                <a:latin typeface="+mn-lt"/>
                <a:ea typeface="+mn-ea"/>
                <a:cs typeface="+mn-cs"/>
              </a:rPr>
              <a:t>Our World</a:t>
            </a:r>
            <a:r>
              <a:rPr lang="en-US" i="1" kern="1200">
                <a:effectLst/>
                <a:latin typeface="+mn-lt"/>
                <a:ea typeface="+mn-ea"/>
                <a:cs typeface="+mn-cs"/>
              </a:rPr>
              <a:t>, children are exposed to the whole world. This global content is presented in a way that helps children identify themselves as local and global citizens. Let’s watch the video introduction and learn more about it.</a:t>
            </a:r>
            <a:endParaRPr lang="en-US" i="1">
              <a:latin typeface="+mn-lt"/>
            </a:endParaRPr>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99894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Watch</a:t>
            </a:r>
            <a:r>
              <a:rPr lang="en-US" i="0" baseline="0"/>
              <a:t> the Video</a:t>
            </a:r>
            <a:endParaRPr lang="en-US" i="0"/>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106162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Review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Ask for a volunteer to respond to the prompt. Drag the answers to the correct blanks. </a:t>
            </a:r>
          </a:p>
          <a:p>
            <a:endParaRPr lang="en-US" sz="1200" kern="1200">
              <a:solidFill>
                <a:schemeClr val="tx1"/>
              </a:solidFill>
              <a:effectLst/>
              <a:latin typeface="+mn-lt"/>
              <a:ea typeface="+mn-ea"/>
              <a:cs typeface="+mn-cs"/>
            </a:endParaRPr>
          </a:p>
          <a:p>
            <a:r>
              <a:rPr lang="en-US" kern="1200">
                <a:effectLst/>
                <a:latin typeface="+mn-lt"/>
                <a:ea typeface="+mn-ea"/>
                <a:cs typeface="+mn-cs"/>
              </a:rPr>
              <a:t>Answers: Paulo Freire said that reading the </a:t>
            </a:r>
            <a:r>
              <a:rPr lang="en-US" u="sng" kern="1200">
                <a:effectLst/>
                <a:latin typeface="+mn-lt"/>
                <a:ea typeface="+mn-ea"/>
                <a:cs typeface="+mn-cs"/>
              </a:rPr>
              <a:t>word</a:t>
            </a:r>
            <a:r>
              <a:rPr lang="en-US" kern="1200">
                <a:effectLst/>
                <a:latin typeface="+mn-lt"/>
                <a:ea typeface="+mn-ea"/>
                <a:cs typeface="+mn-cs"/>
              </a:rPr>
              <a:t> means reading the </a:t>
            </a:r>
            <a:r>
              <a:rPr lang="en-US" u="sng" kern="1200">
                <a:effectLst/>
                <a:latin typeface="+mn-lt"/>
                <a:ea typeface="+mn-ea"/>
                <a:cs typeface="+mn-cs"/>
              </a:rPr>
              <a:t>world</a:t>
            </a:r>
            <a:r>
              <a:rPr lang="en-US" kern="1200">
                <a:effectLst/>
                <a:latin typeface="+mn-lt"/>
                <a:ea typeface="+mn-ea"/>
                <a:cs typeface="+mn-cs"/>
              </a:rPr>
              <a:t>. Because English is a </a:t>
            </a:r>
            <a:r>
              <a:rPr lang="en-US" u="sng" kern="1200">
                <a:effectLst/>
                <a:latin typeface="+mn-lt"/>
                <a:ea typeface="+mn-ea"/>
                <a:cs typeface="+mn-cs"/>
              </a:rPr>
              <a:t>global</a:t>
            </a:r>
            <a:r>
              <a:rPr lang="en-US" kern="1200">
                <a:effectLst/>
                <a:latin typeface="+mn-lt"/>
                <a:ea typeface="+mn-ea"/>
                <a:cs typeface="+mn-cs"/>
              </a:rPr>
              <a:t> language, learning the </a:t>
            </a:r>
            <a:r>
              <a:rPr lang="en-US" u="sng" kern="1200">
                <a:effectLst/>
                <a:latin typeface="+mn-lt"/>
                <a:ea typeface="+mn-ea"/>
                <a:cs typeface="+mn-cs"/>
              </a:rPr>
              <a:t>language</a:t>
            </a:r>
            <a:r>
              <a:rPr lang="en-US" kern="1200">
                <a:effectLst/>
                <a:latin typeface="+mn-lt"/>
                <a:ea typeface="+mn-ea"/>
                <a:cs typeface="+mn-cs"/>
              </a:rPr>
              <a:t> means learning the world.</a:t>
            </a:r>
            <a:endParaRPr lang="en-US">
              <a:latin typeface="+mn-lt"/>
            </a:endParaRPr>
          </a:p>
          <a:p>
            <a:r>
              <a:rPr lang="en-US" sz="1200" kern="1200">
                <a:solidFill>
                  <a:schemeClr val="tx1"/>
                </a:solidFill>
                <a:effectLst/>
                <a:latin typeface="+mn-lt"/>
                <a:ea typeface="+mn-ea"/>
                <a:cs typeface="+mn-cs"/>
              </a:rPr>
              <a:t> </a:t>
            </a:r>
          </a:p>
          <a:p>
            <a:endParaRPr lang="en-US" b="0" i="0"/>
          </a:p>
        </p:txBody>
      </p:sp>
      <p:sp>
        <p:nvSpPr>
          <p:cNvPr id="4" name="Slide Number Placeholder 3"/>
          <p:cNvSpPr>
            <a:spLocks noGrp="1"/>
          </p:cNvSpPr>
          <p:nvPr>
            <p:ph type="sldNum" sz="quarter" idx="10"/>
          </p:nvPr>
        </p:nvSpPr>
        <p:spPr/>
        <p:txBody>
          <a:bodyPr/>
          <a:lstStyle/>
          <a:p>
            <a:fld id="{D08D0865-178D-BF4E-A50A-4D5312DC9DBC}" type="slidenum">
              <a:rPr lang="en-US" smtClean="0"/>
              <a:t>6</a:t>
            </a:fld>
            <a:endParaRPr lang="en-US"/>
          </a:p>
        </p:txBody>
      </p:sp>
    </p:spTree>
    <p:extLst>
      <p:ext uri="{BB962C8B-B14F-4D97-AF65-F5344CB8AC3E}">
        <p14:creationId xmlns:p14="http://schemas.microsoft.com/office/powerpoint/2010/main" val="309704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385720"/>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7500" lnSpcReduction="20000"/>
          </a:bodyPr>
          <a:lstStyle/>
          <a:p>
            <a:r>
              <a:rPr lang="en-US"/>
              <a:t>Empowering Young Learners with Real World Content - Introduction</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extLst>
              <p:ext uri="{D42A27DB-BD31-4B8C-83A1-F6EECF244321}">
                <p14:modId xmlns:p14="http://schemas.microsoft.com/office/powerpoint/2010/main" val="742437728"/>
              </p:ext>
            </p:extLst>
          </p:nvPr>
        </p:nvSpPr>
        <p:spPr>
          <a:xfrm>
            <a:off x="996002" y="2521034"/>
            <a:ext cx="10515600" cy="1325562"/>
          </a:xfrm>
        </p:spPr>
        <p:txBody>
          <a:bodyPr>
            <a:normAutofit/>
          </a:bodyPr>
          <a:lstStyle/>
          <a:p>
            <a:pPr algn="ctr"/>
            <a:r>
              <a:rPr lang="en-US" sz="4000" b="1"/>
              <a:t>EMPOWERING YOUNG LEARNERS WITH REAL WORLD CONTENT</a:t>
            </a:r>
            <a:endParaRPr lang="en-US"/>
          </a:p>
        </p:txBody>
      </p:sp>
    </p:spTree>
    <p:extLst>
      <p:ext uri="{BB962C8B-B14F-4D97-AF65-F5344CB8AC3E}">
        <p14:creationId xmlns:p14="http://schemas.microsoft.com/office/powerpoint/2010/main" val="18721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a:t>Common approach to teaching EFL: </a:t>
            </a:r>
          </a:p>
          <a:p>
            <a:pPr marL="0" marR="0" lvl="0" indent="0" algn="ctr" defTabSz="914400" eaLnBrk="1" fontAlgn="auto" latinLnBrk="0" hangingPunct="1">
              <a:lnSpc>
                <a:spcPct val="100000"/>
              </a:lnSpc>
              <a:spcBef>
                <a:spcPts val="0"/>
              </a:spcBef>
              <a:spcAft>
                <a:spcPts val="0"/>
              </a:spcAft>
              <a:buClrTx/>
              <a:buSzTx/>
              <a:buFontTx/>
              <a:buNone/>
              <a:tabLst/>
              <a:defRPr/>
            </a:pPr>
            <a:r>
              <a:rPr lang="en-US" sz="3600"/>
              <a:t>Relate content to children’s lives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a:p>
        </p:txBody>
      </p:sp>
      <p:sp>
        <p:nvSpPr>
          <p:cNvPr id="4" name="TextBox 3"/>
          <p:cNvSpPr txBox="1"/>
          <p:nvPr>
            <p:extLst>
              <p:ext uri="{D42A27DB-BD31-4B8C-83A1-F6EECF244321}">
                <p14:modId xmlns:p14="http://schemas.microsoft.com/office/powerpoint/2010/main" val="862410978"/>
              </p:ext>
            </p:extLst>
          </p:nvPr>
        </p:nvSpPr>
        <p:spPr>
          <a:xfrm>
            <a:off x="1047750" y="3476625"/>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Student</a:t>
            </a:r>
          </a:p>
        </p:txBody>
      </p:sp>
      <p:sp>
        <p:nvSpPr>
          <p:cNvPr id="5" name="TextBox 4"/>
          <p:cNvSpPr txBox="1"/>
          <p:nvPr>
            <p:extLst>
              <p:ext uri="{D42A27DB-BD31-4B8C-83A1-F6EECF244321}">
                <p14:modId xmlns:p14="http://schemas.microsoft.com/office/powerpoint/2010/main" val="1014382224"/>
              </p:ext>
            </p:extLst>
          </p:nvPr>
        </p:nvSpPr>
        <p:spPr>
          <a:xfrm>
            <a:off x="6000750" y="2521801"/>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Home</a:t>
            </a:r>
          </a:p>
        </p:txBody>
      </p:sp>
      <p:sp>
        <p:nvSpPr>
          <p:cNvPr id="6" name="TextBox 5"/>
          <p:cNvSpPr txBox="1"/>
          <p:nvPr>
            <p:extLst>
              <p:ext uri="{D42A27DB-BD31-4B8C-83A1-F6EECF244321}">
                <p14:modId xmlns:p14="http://schemas.microsoft.com/office/powerpoint/2010/main" val="860096784"/>
              </p:ext>
            </p:extLst>
          </p:nvPr>
        </p:nvSpPr>
        <p:spPr>
          <a:xfrm>
            <a:off x="6000750" y="3381375"/>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Family</a:t>
            </a:r>
          </a:p>
        </p:txBody>
      </p:sp>
      <p:sp>
        <p:nvSpPr>
          <p:cNvPr id="7" name="TextBox 6"/>
          <p:cNvSpPr txBox="1"/>
          <p:nvPr>
            <p:extLst>
              <p:ext uri="{D42A27DB-BD31-4B8C-83A1-F6EECF244321}">
                <p14:modId xmlns:p14="http://schemas.microsoft.com/office/powerpoint/2010/main" val="1283933783"/>
              </p:ext>
            </p:extLst>
          </p:nvPr>
        </p:nvSpPr>
        <p:spPr>
          <a:xfrm>
            <a:off x="6029325" y="4225925"/>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School</a:t>
            </a:r>
          </a:p>
        </p:txBody>
      </p:sp>
      <p:sp>
        <p:nvSpPr>
          <p:cNvPr id="8" name="TextBox 7"/>
          <p:cNvSpPr txBox="1"/>
          <p:nvPr>
            <p:extLst>
              <p:ext uri="{D42A27DB-BD31-4B8C-83A1-F6EECF244321}">
                <p14:modId xmlns:p14="http://schemas.microsoft.com/office/powerpoint/2010/main" val="2352595659"/>
              </p:ext>
            </p:extLst>
          </p:nvPr>
        </p:nvSpPr>
        <p:spPr>
          <a:xfrm>
            <a:off x="6029325" y="5038725"/>
            <a:ext cx="2743200"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Friends</a:t>
            </a:r>
          </a:p>
          <a:p>
            <a:pPr algn="ctr"/>
            <a:endParaRPr lang="en-US" sz="3200"/>
          </a:p>
        </p:txBody>
      </p:sp>
      <p:sp>
        <p:nvSpPr>
          <p:cNvPr id="10" name="Arrow: Right 9"/>
          <p:cNvSpPr/>
          <p:nvPr>
            <p:extLst>
              <p:ext uri="{D42A27DB-BD31-4B8C-83A1-F6EECF244321}">
                <p14:modId xmlns:p14="http://schemas.microsoft.com/office/powerpoint/2010/main" val="3564387119"/>
              </p:ext>
            </p:extLst>
          </p:nvPr>
        </p:nvSpPr>
        <p:spPr>
          <a:xfrm rot="-660000">
            <a:off x="3974450" y="2947876"/>
            <a:ext cx="2815238" cy="32577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p:cNvSpPr/>
          <p:nvPr/>
        </p:nvSpPr>
        <p:spPr>
          <a:xfrm>
            <a:off x="4778497" y="3533775"/>
            <a:ext cx="1488953" cy="2587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p:cNvSpPr/>
          <p:nvPr/>
        </p:nvSpPr>
        <p:spPr>
          <a:xfrm rot="660000">
            <a:off x="3952503" y="4123918"/>
            <a:ext cx="2836662" cy="2935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p:cNvSpPr/>
          <p:nvPr/>
        </p:nvSpPr>
        <p:spPr>
          <a:xfrm rot="1080000">
            <a:off x="3808730" y="4762500"/>
            <a:ext cx="2944125" cy="26470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78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14" y="514143"/>
            <a:ext cx="10515600" cy="435133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a:t>Common approach to teaching EFL:</a:t>
            </a:r>
          </a:p>
          <a:p>
            <a:pPr marL="0" marR="0" lvl="0" indent="0" algn="ctr" defTabSz="914400" eaLnBrk="1" fontAlgn="auto" latinLnBrk="0" hangingPunct="1">
              <a:lnSpc>
                <a:spcPct val="100000"/>
              </a:lnSpc>
              <a:spcBef>
                <a:spcPts val="0"/>
              </a:spcBef>
              <a:spcAft>
                <a:spcPts val="0"/>
              </a:spcAft>
              <a:buClrTx/>
              <a:buSzTx/>
              <a:buFontTx/>
              <a:buNone/>
              <a:tabLst/>
              <a:defRPr/>
            </a:pPr>
            <a:r>
              <a:rPr lang="en-US" sz="3600"/>
              <a:t>Introduce children to “English-speaking” culture</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marL="0" marR="0" lvl="0" indent="0" defTabSz="914400" eaLnBrk="1" fontAlgn="auto" latinLnBrk="0" hangingPunct="1">
              <a:lnSpc>
                <a:spcPct val="100000"/>
              </a:lnSpc>
              <a:spcBef>
                <a:spcPts val="0"/>
              </a:spcBef>
              <a:spcAft>
                <a:spcPts val="0"/>
              </a:spcAft>
              <a:buClrTx/>
              <a:buSzTx/>
              <a:buFontTx/>
              <a:buNone/>
              <a:tabLst/>
              <a:defRPr/>
            </a:pPr>
            <a:endParaRPr lang="en-US" sz="3600"/>
          </a:p>
        </p:txBody>
      </p:sp>
      <p:sp>
        <p:nvSpPr>
          <p:cNvPr id="2" name="TextBox 1"/>
          <p:cNvSpPr txBox="1"/>
          <p:nvPr>
            <p:extLst>
              <p:ext uri="{D42A27DB-BD31-4B8C-83A1-F6EECF244321}">
                <p14:modId xmlns:p14="http://schemas.microsoft.com/office/powerpoint/2010/main" val="2689877662"/>
              </p:ext>
            </p:extLst>
          </p:nvPr>
        </p:nvSpPr>
        <p:spPr>
          <a:xfrm>
            <a:off x="4505325" y="3266164"/>
            <a:ext cx="274320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t>Student</a:t>
            </a:r>
          </a:p>
        </p:txBody>
      </p:sp>
      <p:sp>
        <p:nvSpPr>
          <p:cNvPr id="5" name="TextBox 4"/>
          <p:cNvSpPr txBox="1"/>
          <p:nvPr>
            <p:extLst>
              <p:ext uri="{D42A27DB-BD31-4B8C-83A1-F6EECF244321}">
                <p14:modId xmlns:p14="http://schemas.microsoft.com/office/powerpoint/2010/main" val="4078621293"/>
              </p:ext>
            </p:extLst>
          </p:nvPr>
        </p:nvSpPr>
        <p:spPr>
          <a:xfrm>
            <a:off x="857250" y="2143125"/>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U.S.</a:t>
            </a:r>
          </a:p>
        </p:txBody>
      </p:sp>
      <p:sp>
        <p:nvSpPr>
          <p:cNvPr id="6" name="TextBox 5"/>
          <p:cNvSpPr txBox="1"/>
          <p:nvPr>
            <p:extLst>
              <p:ext uri="{D42A27DB-BD31-4B8C-83A1-F6EECF244321}">
                <p14:modId xmlns:p14="http://schemas.microsoft.com/office/powerpoint/2010/main" val="1362094994"/>
              </p:ext>
            </p:extLst>
          </p:nvPr>
        </p:nvSpPr>
        <p:spPr>
          <a:xfrm>
            <a:off x="857250" y="2865228"/>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U.K.</a:t>
            </a:r>
          </a:p>
        </p:txBody>
      </p:sp>
      <p:sp>
        <p:nvSpPr>
          <p:cNvPr id="7" name="TextBox 6"/>
          <p:cNvSpPr txBox="1"/>
          <p:nvPr>
            <p:extLst>
              <p:ext uri="{D42A27DB-BD31-4B8C-83A1-F6EECF244321}">
                <p14:modId xmlns:p14="http://schemas.microsoft.com/office/powerpoint/2010/main" val="2542290531"/>
              </p:ext>
            </p:extLst>
          </p:nvPr>
        </p:nvSpPr>
        <p:spPr>
          <a:xfrm>
            <a:off x="828675" y="3589655"/>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Canada</a:t>
            </a:r>
          </a:p>
        </p:txBody>
      </p:sp>
      <p:sp>
        <p:nvSpPr>
          <p:cNvPr id="8" name="TextBox 7"/>
          <p:cNvSpPr txBox="1"/>
          <p:nvPr>
            <p:extLst>
              <p:ext uri="{D42A27DB-BD31-4B8C-83A1-F6EECF244321}">
                <p14:modId xmlns:p14="http://schemas.microsoft.com/office/powerpoint/2010/main" val="3594267275"/>
              </p:ext>
            </p:extLst>
          </p:nvPr>
        </p:nvSpPr>
        <p:spPr>
          <a:xfrm>
            <a:off x="857250" y="4324350"/>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Australia</a:t>
            </a:r>
          </a:p>
        </p:txBody>
      </p:sp>
      <p:sp>
        <p:nvSpPr>
          <p:cNvPr id="9" name="TextBox 8"/>
          <p:cNvSpPr txBox="1"/>
          <p:nvPr>
            <p:extLst>
              <p:ext uri="{D42A27DB-BD31-4B8C-83A1-F6EECF244321}">
                <p14:modId xmlns:p14="http://schemas.microsoft.com/office/powerpoint/2010/main" val="2282053523"/>
              </p:ext>
            </p:extLst>
          </p:nvPr>
        </p:nvSpPr>
        <p:spPr>
          <a:xfrm>
            <a:off x="7915275" y="2135936"/>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Home</a:t>
            </a:r>
          </a:p>
        </p:txBody>
      </p:sp>
      <p:sp>
        <p:nvSpPr>
          <p:cNvPr id="10" name="TextBox 9"/>
          <p:cNvSpPr txBox="1"/>
          <p:nvPr>
            <p:extLst>
              <p:ext uri="{D42A27DB-BD31-4B8C-83A1-F6EECF244321}">
                <p14:modId xmlns:p14="http://schemas.microsoft.com/office/powerpoint/2010/main" val="1145242234"/>
              </p:ext>
            </p:extLst>
          </p:nvPr>
        </p:nvSpPr>
        <p:spPr>
          <a:xfrm>
            <a:off x="7915275" y="2901171"/>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Family</a:t>
            </a:r>
          </a:p>
        </p:txBody>
      </p:sp>
      <p:sp>
        <p:nvSpPr>
          <p:cNvPr id="11" name="TextBox 10"/>
          <p:cNvSpPr txBox="1"/>
          <p:nvPr>
            <p:extLst>
              <p:ext uri="{D42A27DB-BD31-4B8C-83A1-F6EECF244321}">
                <p14:modId xmlns:p14="http://schemas.microsoft.com/office/powerpoint/2010/main" val="779671663"/>
              </p:ext>
            </p:extLst>
          </p:nvPr>
        </p:nvSpPr>
        <p:spPr>
          <a:xfrm>
            <a:off x="7953375" y="3667125"/>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School</a:t>
            </a:r>
          </a:p>
        </p:txBody>
      </p:sp>
      <p:sp>
        <p:nvSpPr>
          <p:cNvPr id="12" name="TextBox 11"/>
          <p:cNvSpPr txBox="1"/>
          <p:nvPr>
            <p:extLst>
              <p:ext uri="{D42A27DB-BD31-4B8C-83A1-F6EECF244321}">
                <p14:modId xmlns:p14="http://schemas.microsoft.com/office/powerpoint/2010/main" val="100487969"/>
              </p:ext>
            </p:extLst>
          </p:nvPr>
        </p:nvSpPr>
        <p:spPr>
          <a:xfrm>
            <a:off x="7981950" y="4324350"/>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Friends</a:t>
            </a:r>
          </a:p>
        </p:txBody>
      </p:sp>
      <p:cxnSp>
        <p:nvCxnSpPr>
          <p:cNvPr id="13" name="Straight Arrow Connector 12"/>
          <p:cNvCxnSpPr/>
          <p:nvPr/>
        </p:nvCxnSpPr>
        <p:spPr>
          <a:xfrm flipV="1">
            <a:off x="6972300" y="2418715"/>
            <a:ext cx="1558521" cy="7906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96768" y="3281300"/>
            <a:ext cx="1501687" cy="2601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7003057" y="3838575"/>
            <a:ext cx="1520632" cy="1755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6905625" y="4215303"/>
            <a:ext cx="1596410" cy="4218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flipV="1">
            <a:off x="2818452" y="2509309"/>
            <a:ext cx="1927313" cy="7906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flipV="1">
            <a:off x="2865972" y="3130338"/>
            <a:ext cx="1813644" cy="4306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2980693" y="3848031"/>
            <a:ext cx="1756809" cy="429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3082161" y="4165137"/>
            <a:ext cx="1662086" cy="5544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85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6002" y="2521034"/>
            <a:ext cx="10515600" cy="1325562"/>
          </a:xfrm>
        </p:spPr>
        <p:txBody>
          <a:bodyPr>
            <a:normAutofit/>
          </a:bodyPr>
          <a:lstStyle/>
          <a:p>
            <a:pPr algn="ctr"/>
            <a:r>
              <a:rPr lang="en-US" sz="4000" b="1"/>
              <a:t>Watch the Video</a:t>
            </a:r>
          </a:p>
        </p:txBody>
      </p:sp>
    </p:spTree>
    <p:extLst>
      <p:ext uri="{BB962C8B-B14F-4D97-AF65-F5344CB8AC3E}">
        <p14:creationId xmlns:p14="http://schemas.microsoft.com/office/powerpoint/2010/main" val="7378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1908510706"/>
              </p:ext>
            </p:extLst>
          </p:nvPr>
        </p:nvSpPr>
        <p:spPr/>
        <p:txBody>
          <a:bodyPr vert="horz" lIns="91440" tIns="45720" rIns="91440" bIns="45720" rtlCol="0" anchor="t">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i="1"/>
              <a:t>Complete the passage with the correct words.</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marL="0" marR="0" lvl="0" indent="0" defTabSz="914400" eaLnBrk="1" fontAlgn="auto" latinLnBrk="0" hangingPunct="1">
              <a:lnSpc>
                <a:spcPct val="100000"/>
              </a:lnSpc>
              <a:spcBef>
                <a:spcPts val="0"/>
              </a:spcBef>
              <a:spcAft>
                <a:spcPts val="0"/>
              </a:spcAft>
              <a:buClrTx/>
              <a:buSzTx/>
              <a:buFontTx/>
              <a:buNone/>
              <a:tabLst/>
              <a:defRPr/>
            </a:pPr>
            <a:r>
              <a:rPr lang="en-US"/>
              <a:t>Paulo Freire said that reading the ________ means reading the ________. Because English is a ________ language, learning the ________ means learning the world.</a:t>
            </a:r>
          </a:p>
        </p:txBody>
      </p:sp>
      <p:graphicFrame>
        <p:nvGraphicFramePr>
          <p:cNvPr id="2" name="Table 3"/>
          <p:cNvGraphicFramePr>
            <a:graphicFrameLocks noGrp="1"/>
          </p:cNvGraphicFramePr>
          <p:nvPr>
            <p:extLst>
              <p:ext uri="{D42A27DB-BD31-4B8C-83A1-F6EECF244321}">
                <p14:modId xmlns:p14="http://schemas.microsoft.com/office/powerpoint/2010/main" val="1737145531"/>
              </p:ext>
            </p:extLst>
          </p:nvPr>
        </p:nvGraphicFramePr>
        <p:xfrm>
          <a:off x="2009775" y="5248275"/>
          <a:ext cx="8168640" cy="51816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024800714"/>
                    </a:ext>
                  </a:extLst>
                </a:gridCol>
                <a:gridCol w="2042160">
                  <a:extLst>
                    <a:ext uri="{9D8B030D-6E8A-4147-A177-3AD203B41FA5}">
                      <a16:colId xmlns:a16="http://schemas.microsoft.com/office/drawing/2014/main" val="1650112071"/>
                    </a:ext>
                  </a:extLst>
                </a:gridCol>
                <a:gridCol w="2042160">
                  <a:extLst>
                    <a:ext uri="{9D8B030D-6E8A-4147-A177-3AD203B41FA5}">
                      <a16:colId xmlns:a16="http://schemas.microsoft.com/office/drawing/2014/main" val="3235326130"/>
                    </a:ext>
                  </a:extLst>
                </a:gridCol>
                <a:gridCol w="2042160">
                  <a:extLst>
                    <a:ext uri="{9D8B030D-6E8A-4147-A177-3AD203B41FA5}">
                      <a16:colId xmlns:a16="http://schemas.microsoft.com/office/drawing/2014/main" val="2018805884"/>
                    </a:ext>
                  </a:extLst>
                </a:gridCol>
              </a:tblGrid>
              <a:tr h="370840">
                <a:tc>
                  <a:txBody>
                    <a:bodyPr/>
                    <a:lstStyle/>
                    <a:p>
                      <a:pPr>
                        <a:buNone/>
                      </a:pPr>
                      <a:r>
                        <a:rPr lang="en-US" sz="2800"/>
                        <a:t>language</a:t>
                      </a:r>
                    </a:p>
                  </a:txBody>
                  <a:tcPr/>
                </a:tc>
                <a:tc>
                  <a:txBody>
                    <a:bodyPr/>
                    <a:lstStyle/>
                    <a:p>
                      <a:pPr>
                        <a:buNone/>
                      </a:pPr>
                      <a:r>
                        <a:rPr lang="en-US" sz="2800"/>
                        <a:t>global</a:t>
                      </a:r>
                    </a:p>
                  </a:txBody>
                  <a:tcPr/>
                </a:tc>
                <a:tc>
                  <a:txBody>
                    <a:bodyPr/>
                    <a:lstStyle/>
                    <a:p>
                      <a:pPr>
                        <a:buNone/>
                      </a:pPr>
                      <a:r>
                        <a:rPr lang="en-US" sz="2800"/>
                        <a:t>word</a:t>
                      </a:r>
                    </a:p>
                  </a:txBody>
                  <a:tcPr/>
                </a:tc>
                <a:tc>
                  <a:txBody>
                    <a:bodyPr/>
                    <a:lstStyle/>
                    <a:p>
                      <a:pPr>
                        <a:buNone/>
                      </a:pPr>
                      <a:r>
                        <a:rPr lang="en-US" sz="2800"/>
                        <a:t>world</a:t>
                      </a:r>
                    </a:p>
                  </a:txBody>
                  <a:tcPr/>
                </a:tc>
                <a:extLst>
                  <a:ext uri="{0D108BD9-81ED-4DB2-BD59-A6C34878D82A}">
                    <a16:rowId xmlns:a16="http://schemas.microsoft.com/office/drawing/2014/main" val="711252460"/>
                  </a:ext>
                </a:extLst>
              </a:tr>
            </a:tbl>
          </a:graphicData>
        </a:graphic>
      </p:graphicFrame>
    </p:spTree>
    <p:extLst>
      <p:ext uri="{BB962C8B-B14F-4D97-AF65-F5344CB8AC3E}">
        <p14:creationId xmlns:p14="http://schemas.microsoft.com/office/powerpoint/2010/main" val="172035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F074EB-B656-4BE0-A7ED-8181B7053F93}">
  <ds:schemaRefs>
    <ds:schemaRef ds:uri="http://schemas.microsoft.com/sharepoint/v3/contenttype/forms"/>
  </ds:schemaRefs>
</ds:datastoreItem>
</file>

<file path=customXml/itemProps2.xml><?xml version="1.0" encoding="utf-8"?>
<ds:datastoreItem xmlns:ds="http://schemas.openxmlformats.org/officeDocument/2006/customXml" ds:itemID="{4FC80504-1525-4FEE-BF70-82674DAF8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573B49-EF75-4C62-B9F7-D521806BE63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5</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EMPOWERING YOUNG LEARNERS WITH REAL WORLD CONTENT</vt:lpstr>
      <vt:lpstr>PowerPoint Presentation</vt:lpstr>
      <vt:lpstr>PowerPoint Presentation</vt:lpstr>
      <vt:lpstr>Watch the Video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2017-08-10T19:54:42Z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