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0235A-55FF-684E-9502-5B9A9DF097F8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1AD3-2F04-C746-A102-9B1FB8BD8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</a:t>
            </a:r>
          </a:p>
          <a:p>
            <a:endParaRPr lang="en-US" b="1"/>
          </a:p>
          <a:p>
            <a:r>
              <a:rPr lang="en-US" b="0" i="1"/>
              <a:t>When students are working in pairs and groups, this frees the teacher from being the center of the class. What are some</a:t>
            </a:r>
            <a:r>
              <a:rPr lang="en-US" b="0" i="1" baseline="0"/>
              <a:t> things the teacher can do with this time?</a:t>
            </a:r>
          </a:p>
          <a:p>
            <a:endParaRPr lang="en-US" b="0" i="1" baseline="0"/>
          </a:p>
          <a:p>
            <a:r>
              <a:rPr lang="en-US" b="0" i="0" baseline="0"/>
              <a:t>Divide participants into groups of </a:t>
            </a:r>
            <a:r>
              <a:rPr lang="en-US"/>
              <a:t>3–4</a:t>
            </a:r>
            <a:r>
              <a:rPr lang="en-US" b="0" i="0" baseline="0"/>
              <a:t> (or use previous groups). Ask participants to read the prompt and share their ideas with the group.</a:t>
            </a:r>
          </a:p>
          <a:p>
            <a:endParaRPr lang="en-US" b="0" i="0" baseline="0"/>
          </a:p>
          <a:p>
            <a:r>
              <a:rPr lang="en-US" b="0" i="0" baseline="0"/>
              <a:t>After three to four minutes, ask each group to nominate a speaker. Call on the speaker from each group, or at least from a few groups to share their group’s ideas.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AD3-2F04-C746-A102-9B1FB8BD8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endParaRPr lang="en-US" b="1"/>
          </a:p>
          <a:p>
            <a:r>
              <a:rPr lang="en-US" b="0" i="1"/>
              <a:t>When working with young learners, it’s important to monitor student practice. Let’s learn more about this. Feel free to note important ideas on your handout under “monitor student practice”.</a:t>
            </a:r>
          </a:p>
          <a:p>
            <a:endParaRPr lang="en-US" b="0" i="1"/>
          </a:p>
          <a:p>
            <a:r>
              <a:rPr lang="en-US" b="0" i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31AD3-2F04-C746-A102-9B1FB8BD80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/>
              <a:t>Review</a:t>
            </a:r>
          </a:p>
          <a:p>
            <a:endParaRPr lang="en-US" b="1" i="0" u="none"/>
          </a:p>
          <a:p>
            <a:r>
              <a:rPr lang="en-US" b="0" i="1" u="none"/>
              <a:t>Let’s</a:t>
            </a:r>
            <a:r>
              <a:rPr lang="en-US" b="0" i="1" u="none" baseline="0"/>
              <a:t> review some of the main ideas from the video.</a:t>
            </a:r>
          </a:p>
          <a:p>
            <a:endParaRPr lang="en-US" b="0" i="1" u="none" baseline="0"/>
          </a:p>
          <a:p>
            <a:r>
              <a:rPr lang="en-US" b="0" i="0" u="none" baseline="0"/>
              <a:t>Ask all participants to read the prompts and answer each question on their own or with a partner.</a:t>
            </a:r>
          </a:p>
          <a:p>
            <a:endParaRPr lang="en-US" b="0" i="0" u="none" baseline="0"/>
          </a:p>
          <a:p>
            <a:r>
              <a:rPr lang="en-US" b="0" i="0" u="none" baseline="0"/>
              <a:t>After two to three minutes, call on one or two participants to read the question and provide the BEST answer.</a:t>
            </a:r>
          </a:p>
          <a:p>
            <a:endParaRPr lang="en-US" b="0" i="0" u="none" baseline="0"/>
          </a:p>
          <a:p>
            <a:r>
              <a:rPr lang="en-US" b="1" i="0" u="none" baseline="0"/>
              <a:t>Answer:</a:t>
            </a:r>
          </a:p>
          <a:p>
            <a:r>
              <a:rPr lang="en-US" b="0" i="0" u="sng" baseline="0"/>
              <a:t>Question 1:</a:t>
            </a:r>
            <a:r>
              <a:rPr lang="en-US" b="0" i="0" u="none" baseline="0"/>
              <a:t> young learners have short attention spans and may easily get off task.</a:t>
            </a:r>
          </a:p>
          <a:p>
            <a:r>
              <a:rPr lang="en-US" b="0" i="0" u="sng" baseline="0"/>
              <a:t>Question 2:</a:t>
            </a:r>
            <a:r>
              <a:rPr lang="en-US" b="0" i="0" u="none" baseline="0"/>
              <a:t> informally assess young learners and give them feedback.</a:t>
            </a:r>
          </a:p>
          <a:p>
            <a:endParaRPr lang="en-US" b="0" i="0" u="none" baseline="0"/>
          </a:p>
          <a:p>
            <a:r>
              <a:rPr lang="en-US" b="0" i="0" u="none" baseline="0"/>
              <a:t>Remind participants to take any additional notes on their Handout 11.1.</a:t>
            </a:r>
            <a:endParaRPr lang="en-US" b="0" i="0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3700-83CA-564D-9B38-C16976961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3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Pair and Group Work </a:t>
            </a:r>
            <a:r>
              <a:rPr lang="mr-IN"/>
              <a:t>–</a:t>
            </a:r>
            <a:r>
              <a:rPr lang="en-US"/>
              <a:t> Monitor Student Progress</a:t>
            </a:r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/>
              <a:t>Group 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should the teacher do while students are busy working in their pairs and groups?</a:t>
            </a:r>
          </a:p>
        </p:txBody>
      </p:sp>
    </p:spTree>
    <p:extLst>
      <p:ext uri="{BB962C8B-B14F-4D97-AF65-F5344CB8AC3E}">
        <p14:creationId xmlns:p14="http://schemas.microsoft.com/office/powerpoint/2010/main" val="13658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6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72" y="219456"/>
            <a:ext cx="10658856" cy="5943600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/>
              <a:t>One reason it is important to monitor student practice is that: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the teacher has to keep control in the classroom.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young learners have short attention spans and may easily get off task.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the teacher will be bored just waiting.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28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800" b="1"/>
              <a:t>Monitoring student practice allows teachers to: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8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ignore students who are fooling around.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get exercise by walking around the room.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sz="2800"/>
              <a:t>informally assess young learners and give them feedback.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8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8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28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3593560"/>
            <a:ext cx="10515600" cy="294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841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A75E1C-0537-4D3C-A117-C1F373E3D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1926AA-D230-4BD5-AA45-0E50DBEA8B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25480D-638D-4CE1-A1E9-0E70A2788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OurWorldTheme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2017-08-10T18:04:26Z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