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sldIdLst>
    <p:sldId id="257"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1E4F1-EBEB-8E48-B87D-028D73F75287}" type="datetimeFigureOut">
              <a:rPr lang="en-US" smtClean="0"/>
              <a:t>8/10/2017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8C100-9ADB-3544-AC46-A312822B5725}"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Preview</a:t>
            </a:r>
          </a:p>
          <a:p>
            <a:endParaRPr lang="en-US" b="1"/>
          </a:p>
          <a:p>
            <a:r>
              <a:rPr lang="en-US" b="0" i="1"/>
              <a:t>We know that group work is great for helping young</a:t>
            </a:r>
            <a:r>
              <a:rPr lang="en-US" b="0" i="1" baseline="0"/>
              <a:t> learners increase their language development, but with all their energy it can sometimes be a bit challenging.</a:t>
            </a:r>
          </a:p>
          <a:p>
            <a:endParaRPr lang="en-US" b="0" i="1" baseline="0"/>
          </a:p>
          <a:p>
            <a:r>
              <a:rPr lang="en-US" b="0" i="0" baseline="0"/>
              <a:t>Divide participants into groups of three. Ask them to number themselves one-two-three within their group. Explain that you will randomly call a number, and the group member with that number should be ready to share what their group discussed. This requires them to listen well.</a:t>
            </a:r>
          </a:p>
          <a:p>
            <a:endParaRPr lang="en-US" b="0" i="0" baseline="0"/>
          </a:p>
          <a:p>
            <a:r>
              <a:rPr lang="en-US" b="0" i="0" baseline="0"/>
              <a:t>Ask participants to read and respond to the prompt.</a:t>
            </a:r>
          </a:p>
          <a:p>
            <a:endParaRPr lang="en-US" b="0" i="0" baseline="0"/>
          </a:p>
          <a:p>
            <a:r>
              <a:rPr lang="en-US" b="0" i="0" baseline="0"/>
              <a:t>Call on a few participants by number to share with the whole group. For example, say </a:t>
            </a:r>
            <a:r>
              <a:rPr lang="en-US" b="0" i="1" baseline="0"/>
              <a:t>I’d like to hear from number three in your group. What was one challenge someone in your group shared?</a:t>
            </a:r>
            <a:endParaRPr lang="en-US" b="0" i="0"/>
          </a:p>
        </p:txBody>
      </p:sp>
      <p:sp>
        <p:nvSpPr>
          <p:cNvPr id="4" name="Slide Number Placeholder 3"/>
          <p:cNvSpPr>
            <a:spLocks noGrp="1"/>
          </p:cNvSpPr>
          <p:nvPr>
            <p:ph type="sldNum" sz="quarter" idx="10"/>
          </p:nvPr>
        </p:nvSpPr>
        <p:spPr/>
        <p:txBody>
          <a:bodyPr/>
          <a:lstStyle/>
          <a:p>
            <a:fld id="{F4C8C100-9ADB-3544-AC46-A312822B5725}" type="slidenum">
              <a:rPr lang="en-US" smtClean="0"/>
              <a:t>2</a:t>
            </a:fld>
            <a:endParaRPr lang="en-US"/>
          </a:p>
        </p:txBody>
      </p:sp>
    </p:spTree>
    <p:extLst>
      <p:ext uri="{BB962C8B-B14F-4D97-AF65-F5344CB8AC3E}">
        <p14:creationId xmlns:p14="http://schemas.microsoft.com/office/powerpoint/2010/main" val="51826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Video</a:t>
            </a:r>
          </a:p>
          <a:p>
            <a:endParaRPr lang="en-US" b="1"/>
          </a:p>
          <a:p>
            <a:r>
              <a:rPr lang="en-US" b="0" i="1"/>
              <a:t>In this segment, you’ll hear some strategies for how to structure pair and group work to overcome some of the challenges we just talked about. One way is to give clear instructions and model.</a:t>
            </a:r>
          </a:p>
          <a:p>
            <a:endParaRPr lang="en-US" b="0" i="1"/>
          </a:p>
          <a:p>
            <a:r>
              <a:rPr lang="en-US" b="0" i="0"/>
              <a:t>Distribute Handout 11.1.</a:t>
            </a:r>
          </a:p>
          <a:p>
            <a:endParaRPr lang="en-US" b="0" i="0"/>
          </a:p>
          <a:p>
            <a:r>
              <a:rPr lang="en-US" b="0" i="0"/>
              <a:t>Ask participants to use this handout to take notes on ways to give clear instructions and model.</a:t>
            </a:r>
          </a:p>
          <a:p>
            <a:endParaRPr lang="en-US" b="0" i="0"/>
          </a:p>
          <a:p>
            <a:r>
              <a:rPr lang="en-US" b="0" i="0"/>
              <a:t>Play the video.</a:t>
            </a:r>
          </a:p>
        </p:txBody>
      </p:sp>
      <p:sp>
        <p:nvSpPr>
          <p:cNvPr id="4" name="Slide Number Placeholder 3"/>
          <p:cNvSpPr>
            <a:spLocks noGrp="1"/>
          </p:cNvSpPr>
          <p:nvPr>
            <p:ph type="sldNum" sz="quarter" idx="10"/>
          </p:nvPr>
        </p:nvSpPr>
        <p:spPr/>
        <p:txBody>
          <a:bodyPr/>
          <a:lstStyle/>
          <a:p>
            <a:fld id="{F4C8C100-9ADB-3544-AC46-A312822B5725}" type="slidenum">
              <a:rPr lang="en-US" smtClean="0"/>
              <a:t>3</a:t>
            </a:fld>
            <a:endParaRPr lang="en-US"/>
          </a:p>
        </p:txBody>
      </p:sp>
    </p:spTree>
    <p:extLst>
      <p:ext uri="{BB962C8B-B14F-4D97-AF65-F5344CB8AC3E}">
        <p14:creationId xmlns:p14="http://schemas.microsoft.com/office/powerpoint/2010/main" val="1671123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a:t>
            </a:r>
          </a:p>
          <a:p>
            <a:endParaRPr lang="en-US" b="1"/>
          </a:p>
          <a:p>
            <a:r>
              <a:rPr lang="en-US" b="0" i="1"/>
              <a:t>Let’s review</a:t>
            </a:r>
            <a:r>
              <a:rPr lang="en-US" b="0" i="1" baseline="0"/>
              <a:t> what we just saw.</a:t>
            </a:r>
          </a:p>
          <a:p>
            <a:endParaRPr lang="en-US" b="0" i="1" baseline="0"/>
          </a:p>
          <a:p>
            <a:r>
              <a:rPr lang="en-US" b="0" i="0" baseline="0"/>
              <a:t>Ask a few participants to come to the screen to complete the sentences, or ask the group to call out what words they think will complete the blanks.</a:t>
            </a:r>
          </a:p>
          <a:p>
            <a:endParaRPr lang="en-US" b="0" i="0" baseline="0"/>
          </a:p>
          <a:p>
            <a:r>
              <a:rPr lang="en-US" b="1" i="0" baseline="0"/>
              <a:t>Answers:</a:t>
            </a:r>
          </a:p>
          <a:p>
            <a:r>
              <a:rPr lang="en-US" b="0" i="0" baseline="0"/>
              <a:t>Ways to make directions clear:</a:t>
            </a:r>
          </a:p>
          <a:p>
            <a:r>
              <a:rPr lang="en-US" b="0" i="0" baseline="0"/>
              <a:t>Plan activities that are short in </a:t>
            </a:r>
            <a:r>
              <a:rPr lang="en-US" b="1" i="0" u="sng" baseline="0"/>
              <a:t>length</a:t>
            </a:r>
            <a:r>
              <a:rPr lang="en-US" b="0" i="0" baseline="0"/>
              <a:t> and have a clear </a:t>
            </a:r>
            <a:r>
              <a:rPr lang="en-US" b="1" i="0" u="sng" baseline="0"/>
              <a:t>goal</a:t>
            </a:r>
            <a:r>
              <a:rPr lang="en-US" b="0" i="0" baseline="0"/>
              <a:t> and end </a:t>
            </a:r>
            <a:r>
              <a:rPr lang="en-US" b="1" i="0" u="sng" baseline="0"/>
              <a:t>product</a:t>
            </a:r>
            <a:r>
              <a:rPr lang="en-US" b="0" i="0" baseline="0"/>
              <a:t>. Avoid creating </a:t>
            </a:r>
            <a:r>
              <a:rPr lang="en-US" b="1" i="0" u="sng" baseline="0"/>
              <a:t>complex</a:t>
            </a:r>
            <a:r>
              <a:rPr lang="en-US" b="0" i="0" baseline="0"/>
              <a:t> activities with multi-step </a:t>
            </a:r>
            <a:r>
              <a:rPr lang="en-US" b="1" i="0" u="sng" baseline="0"/>
              <a:t>directions</a:t>
            </a:r>
            <a:r>
              <a:rPr lang="en-US" b="0" i="0" baseline="0"/>
              <a:t>. Always provide a </a:t>
            </a:r>
            <a:r>
              <a:rPr lang="en-US" b="1" i="0" u="sng" baseline="0"/>
              <a:t>model</a:t>
            </a:r>
            <a:r>
              <a:rPr lang="en-US" b="0" i="0" baseline="0"/>
              <a:t>.</a:t>
            </a:r>
          </a:p>
          <a:p>
            <a:endParaRPr lang="en-US" b="0" i="0" baseline="0"/>
          </a:p>
          <a:p>
            <a:r>
              <a:rPr lang="en-US" b="0" i="0" baseline="0"/>
              <a:t>Ask participants to add any other relevant ideas to their Handout 11.1.</a:t>
            </a:r>
            <a:endParaRPr lang="en-US" b="0" i="0"/>
          </a:p>
        </p:txBody>
      </p:sp>
      <p:sp>
        <p:nvSpPr>
          <p:cNvPr id="4" name="Slide Number Placeholder 3"/>
          <p:cNvSpPr>
            <a:spLocks noGrp="1"/>
          </p:cNvSpPr>
          <p:nvPr>
            <p:ph type="sldNum" sz="quarter" idx="10"/>
          </p:nvPr>
        </p:nvSpPr>
        <p:spPr/>
        <p:txBody>
          <a:bodyPr/>
          <a:lstStyle/>
          <a:p>
            <a:fld id="{F4C8C100-9ADB-3544-AC46-A312822B5725}" type="slidenum">
              <a:rPr lang="en-US" smtClean="0"/>
              <a:t>4</a:t>
            </a:fld>
            <a:endParaRPr lang="en-US"/>
          </a:p>
        </p:txBody>
      </p:sp>
    </p:spTree>
    <p:extLst>
      <p:ext uri="{BB962C8B-B14F-4D97-AF65-F5344CB8AC3E}">
        <p14:creationId xmlns:p14="http://schemas.microsoft.com/office/powerpoint/2010/main" val="1119105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7" name="Subtitle 2"/>
          <p:cNvSpPr txBox="1">
            <a:spLocks/>
          </p:cNvSpPr>
          <p:nvPr/>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4C8D2C-803B-FB42-920B-B25A0C0F3F04}"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BAF80-E92B-F943-AC55-6C20FF4549A0}" type="slidenum">
              <a:rPr lang="en-US" smtClean="0"/>
              <a:t>‹#›</a:t>
            </a:fld>
            <a:endParaRPr lang="en-US"/>
          </a:p>
        </p:txBody>
      </p:sp>
    </p:spTree>
    <p:extLst>
      <p:ext uri="{BB962C8B-B14F-4D97-AF65-F5344CB8AC3E}">
        <p14:creationId xmlns:p14="http://schemas.microsoft.com/office/powerpoint/2010/main" val="436156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C8D2C-803B-FB42-920B-B25A0C0F3F04}" type="datetimeFigureOut">
              <a:rPr lang="en-US" smtClean="0"/>
              <a:t>8/10/2017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BAF80-E92B-F943-AC55-6C20FF4549A0}" type="slidenum">
              <a:rPr lang="en-US" smtClean="0"/>
              <a:t>‹#›</a:t>
            </a:fld>
            <a:endParaRPr lang="en-US"/>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20196086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fontScale="850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Pair and Group Work </a:t>
            </a:r>
            <a:r>
              <a:rPr lang="mr-IN"/>
              <a:t>–</a:t>
            </a:r>
            <a:r>
              <a:rPr lang="en-US"/>
              <a:t> Give Clear Instructions and Model</a:t>
            </a:r>
          </a:p>
        </p:txBody>
      </p:sp>
    </p:spTree>
    <p:extLst>
      <p:ext uri="{BB962C8B-B14F-4D97-AF65-F5344CB8AC3E}">
        <p14:creationId xmlns:p14="http://schemas.microsoft.com/office/powerpoint/2010/main" val="82391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a:lnSpc>
                <a:spcPct val="100000"/>
              </a:lnSpc>
              <a:spcBef>
                <a:spcPts val="0"/>
              </a:spcBef>
              <a:buNone/>
              <a:defRPr/>
            </a:pPr>
            <a:r>
              <a:rPr lang="en-US" sz="4400" b="1"/>
              <a:t>Small Group Discussion</a:t>
            </a:r>
          </a:p>
          <a:p>
            <a:pPr marL="0" lvl="0" indent="0" algn="ctr">
              <a:lnSpc>
                <a:spcPct val="100000"/>
              </a:lnSpc>
              <a:spcBef>
                <a:spcPts val="0"/>
              </a:spcBef>
              <a:buNone/>
              <a:defRPr/>
            </a:pPr>
            <a:endParaRPr lang="en-US" sz="4400"/>
          </a:p>
          <a:p>
            <a:pPr marL="0" marR="0" lvl="0" indent="0" algn="ctr" defTabSz="914400" eaLnBrk="1" fontAlgn="auto" latinLnBrk="0" hangingPunct="1">
              <a:lnSpc>
                <a:spcPct val="100000"/>
              </a:lnSpc>
              <a:spcBef>
                <a:spcPts val="0"/>
              </a:spcBef>
              <a:spcAft>
                <a:spcPts val="0"/>
              </a:spcAft>
              <a:buClrTx/>
              <a:buSzTx/>
              <a:buFontTx/>
              <a:buNone/>
              <a:tabLst/>
              <a:defRPr/>
            </a:pPr>
            <a:r>
              <a:rPr lang="en-US"/>
              <a:t>What challenges have you had with pair or group work?</a:t>
            </a:r>
          </a:p>
        </p:txBody>
      </p:sp>
    </p:spTree>
    <p:extLst>
      <p:ext uri="{BB962C8B-B14F-4D97-AF65-F5344CB8AC3E}">
        <p14:creationId xmlns:p14="http://schemas.microsoft.com/office/powerpoint/2010/main" val="21981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675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4082"/>
            <a:ext cx="10515600" cy="435133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i="1"/>
              <a:t>Complete the sentences with the correct words.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i="1"/>
          </a:p>
          <a:p>
            <a:pPr marL="0" marR="0" lvl="0" indent="0" defTabSz="914400" eaLnBrk="1" fontAlgn="auto" latinLnBrk="0" hangingPunct="1">
              <a:lnSpc>
                <a:spcPct val="100000"/>
              </a:lnSpc>
              <a:spcBef>
                <a:spcPts val="0"/>
              </a:spcBef>
              <a:spcAft>
                <a:spcPts val="0"/>
              </a:spcAft>
              <a:buClrTx/>
              <a:buSzTx/>
              <a:buFontTx/>
              <a:buNone/>
              <a:tabLst/>
              <a:defRPr/>
            </a:pPr>
            <a:r>
              <a:rPr lang="en-US"/>
              <a:t>Ways to make directions clear:</a:t>
            </a:r>
          </a:p>
          <a:p>
            <a:pPr marL="0" marR="0" lvl="0" indent="0" defTabSz="914400" eaLnBrk="1" fontAlgn="auto" latinLnBrk="0" hangingPunct="1">
              <a:lnSpc>
                <a:spcPct val="100000"/>
              </a:lnSpc>
              <a:spcBef>
                <a:spcPts val="0"/>
              </a:spcBef>
              <a:spcAft>
                <a:spcPts val="0"/>
              </a:spcAft>
              <a:buClrTx/>
              <a:buSzTx/>
              <a:buFontTx/>
              <a:buNone/>
              <a:tabLst/>
              <a:defRPr/>
            </a:pPr>
            <a:endParaRPr lang="en-US"/>
          </a:p>
          <a:p>
            <a:pPr>
              <a:lnSpc>
                <a:spcPct val="100000"/>
              </a:lnSpc>
              <a:spcBef>
                <a:spcPts val="0"/>
              </a:spcBef>
            </a:pPr>
            <a:r>
              <a:rPr lang="en-US"/>
              <a:t>Plan activities that are short in _______ and have a clear _______ and end _______.</a:t>
            </a:r>
          </a:p>
          <a:p>
            <a:pPr>
              <a:lnSpc>
                <a:spcPct val="100000"/>
              </a:lnSpc>
              <a:spcBef>
                <a:spcPts val="0"/>
              </a:spcBef>
            </a:pPr>
            <a:r>
              <a:rPr lang="en-US"/>
              <a:t>Avoid creating _______ activities with multi-step _______.</a:t>
            </a:r>
          </a:p>
          <a:p>
            <a:pPr>
              <a:lnSpc>
                <a:spcPct val="100000"/>
              </a:lnSpc>
              <a:spcBef>
                <a:spcPts val="0"/>
              </a:spcBef>
            </a:pPr>
            <a:r>
              <a:rPr lang="en-US"/>
              <a:t>Always provide a ________.</a:t>
            </a:r>
          </a:p>
          <a:p>
            <a:pPr>
              <a:lnSpc>
                <a:spcPct val="100000"/>
              </a:lnSpc>
              <a:spcBef>
                <a:spcPts val="0"/>
              </a:spcBef>
            </a:pP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169450503"/>
              </p:ext>
            </p:extLst>
          </p:nvPr>
        </p:nvGraphicFramePr>
        <p:xfrm>
          <a:off x="2251764" y="4775420"/>
          <a:ext cx="7688472" cy="914400"/>
        </p:xfrm>
        <a:graphic>
          <a:graphicData uri="http://schemas.openxmlformats.org/drawingml/2006/table">
            <a:tbl>
              <a:tblPr firstRow="1" bandRow="1">
                <a:tableStyleId>{5940675A-B579-460E-94D1-54222C63F5DA}</a:tableStyleId>
              </a:tblPr>
              <a:tblGrid>
                <a:gridCol w="1922118">
                  <a:extLst>
                    <a:ext uri="{9D8B030D-6E8A-4147-A177-3AD203B41FA5}">
                      <a16:colId xmlns:a16="http://schemas.microsoft.com/office/drawing/2014/main" val="20000"/>
                    </a:ext>
                  </a:extLst>
                </a:gridCol>
                <a:gridCol w="1922118">
                  <a:extLst>
                    <a:ext uri="{9D8B030D-6E8A-4147-A177-3AD203B41FA5}">
                      <a16:colId xmlns:a16="http://schemas.microsoft.com/office/drawing/2014/main" val="20001"/>
                    </a:ext>
                  </a:extLst>
                </a:gridCol>
                <a:gridCol w="1922118">
                  <a:extLst>
                    <a:ext uri="{9D8B030D-6E8A-4147-A177-3AD203B41FA5}">
                      <a16:colId xmlns:a16="http://schemas.microsoft.com/office/drawing/2014/main" val="20002"/>
                    </a:ext>
                  </a:extLst>
                </a:gridCol>
                <a:gridCol w="1922118">
                  <a:extLst>
                    <a:ext uri="{9D8B030D-6E8A-4147-A177-3AD203B41FA5}">
                      <a16:colId xmlns:a16="http://schemas.microsoft.com/office/drawing/2014/main" val="20003"/>
                    </a:ext>
                  </a:extLst>
                </a:gridCol>
              </a:tblGrid>
              <a:tr h="370840">
                <a:tc>
                  <a:txBody>
                    <a:bodyPr/>
                    <a:lstStyle/>
                    <a:p>
                      <a:pPr algn="ctr"/>
                      <a:r>
                        <a:rPr lang="en-US" sz="2400">
                          <a:solidFill>
                            <a:schemeClr val="bg1">
                              <a:lumMod val="50000"/>
                            </a:schemeClr>
                          </a:solidFill>
                        </a:rPr>
                        <a:t>goal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a:solidFill>
                            <a:schemeClr val="bg1">
                              <a:lumMod val="50000"/>
                            </a:schemeClr>
                          </a:solidFill>
                        </a:rPr>
                        <a:t>directions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a:solidFill>
                            <a:schemeClr val="bg1">
                              <a:lumMod val="50000"/>
                            </a:schemeClr>
                          </a:solidFill>
                        </a:rPr>
                        <a:t>learners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a:solidFill>
                            <a:schemeClr val="bg1">
                              <a:lumMod val="50000"/>
                            </a:schemeClr>
                          </a:solidFill>
                        </a:rPr>
                        <a:t>length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70840">
                <a:tc>
                  <a:txBody>
                    <a:bodyPr/>
                    <a:lstStyle/>
                    <a:p>
                      <a:pPr algn="ctr"/>
                      <a:r>
                        <a:rPr lang="en-US" sz="2400">
                          <a:solidFill>
                            <a:schemeClr val="bg1">
                              <a:lumMod val="50000"/>
                            </a:schemeClr>
                          </a:solidFill>
                        </a:rPr>
                        <a:t>team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a:solidFill>
                            <a:schemeClr val="bg1">
                              <a:lumMod val="50000"/>
                            </a:schemeClr>
                          </a:solidFill>
                        </a:rPr>
                        <a:t>model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a:solidFill>
                            <a:schemeClr val="bg1">
                              <a:lumMod val="50000"/>
                            </a:schemeClr>
                          </a:solidFill>
                        </a:rPr>
                        <a:t>complex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a:solidFill>
                            <a:schemeClr val="bg1">
                              <a:lumMod val="50000"/>
                            </a:schemeClr>
                          </a:solidFill>
                        </a:rPr>
                        <a:t>product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2654938"/>
      </p:ext>
    </p:extLst>
  </p:cSld>
  <p:clrMapOvr>
    <a:masterClrMapping/>
  </p:clrMapOvr>
</p:sld>
</file>

<file path=ppt/theme/theme1.xml><?xml version="1.0" encoding="utf-8"?>
<a:theme xmlns:a="http://schemas.openxmlformats.org/drawingml/2006/main" name="OurWorld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rWorldTheme" id="{C8F3A94F-942A-0B49-A147-8A78B4150D09}" vid="{8BB94935-D7A6-EB4A-B225-19A9E27B12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AB5B81-0072-4ACB-A00B-18D1053698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A21DE9-0B95-4057-ADE6-B7EF78F0AE1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C558BA0-0935-4386-ABF0-E98F9D8E13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3</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OurWorldTheme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2017-08-10T17:57:48Z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