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E82FD-FAAD-0949-86CB-D9176CC5E27E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B13FD-409C-3245-BE69-FD6C0A3EC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</a:t>
            </a:r>
          </a:p>
          <a:p>
            <a:endParaRPr lang="en-US" b="1"/>
          </a:p>
          <a:p>
            <a:r>
              <a:rPr lang="en-US" b="0" i="1"/>
              <a:t>The last routine we will review is about ways for ending class.</a:t>
            </a:r>
          </a:p>
          <a:p>
            <a:endParaRPr lang="en-US" b="0" i="1"/>
          </a:p>
          <a:p>
            <a:r>
              <a:rPr lang="en-US" b="0" i="0"/>
              <a:t>Divide participants into small groups. Ask them to discuss the prompt.</a:t>
            </a:r>
          </a:p>
          <a:p>
            <a:endParaRPr lang="en-US" b="0" i="0"/>
          </a:p>
          <a:p>
            <a:r>
              <a:rPr lang="en-US" b="0" i="0"/>
              <a:t>After two to</a:t>
            </a:r>
            <a:r>
              <a:rPr lang="en-US" b="0" i="0" baseline="0"/>
              <a:t> three minutes, ask participants from a few groups to share an idea their group discussed.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13FD-409C-3245-BE69-FD6C0A3EC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6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</a:p>
          <a:p>
            <a:endParaRPr lang="en-US" b="1"/>
          </a:p>
          <a:p>
            <a:r>
              <a:rPr lang="en-US" b="0"/>
              <a:t>Play the</a:t>
            </a:r>
            <a:r>
              <a:rPr lang="en-US" b="0" baseline="0"/>
              <a:t> video.</a:t>
            </a:r>
          </a:p>
          <a:p>
            <a:endParaRPr lang="en-US" b="0" baseline="0"/>
          </a:p>
          <a:p>
            <a:r>
              <a:rPr lang="en-US" b="0" baseline="0"/>
              <a:t>Remind participants to take notes on their handout in the “Ending Class” section.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13FD-409C-3245-BE69-FD6C0A3EC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6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</a:t>
            </a:r>
          </a:p>
          <a:p>
            <a:endParaRPr lang="en-US" b="1"/>
          </a:p>
          <a:p>
            <a:r>
              <a:rPr lang="en-US" b="0"/>
              <a:t>Ask participants to assist you in completing</a:t>
            </a:r>
            <a:r>
              <a:rPr lang="en-US" b="0" baseline="0"/>
              <a:t> the sentences by choosing the correct words.</a:t>
            </a:r>
          </a:p>
          <a:p>
            <a:endParaRPr lang="en-US" b="0" baseline="0"/>
          </a:p>
          <a:p>
            <a:r>
              <a:rPr lang="en-US" b="1" baseline="0"/>
              <a:t>Answers:</a:t>
            </a:r>
          </a:p>
          <a:p>
            <a:r>
              <a:rPr lang="en-US" b="0" baseline="0"/>
              <a:t>Routines for ending class can help you learners </a:t>
            </a:r>
            <a:r>
              <a:rPr lang="en-US" b="1" u="sng" baseline="0"/>
              <a:t>transition</a:t>
            </a:r>
            <a:r>
              <a:rPr lang="en-US" b="0" baseline="0"/>
              <a:t> to a new place or activity in an </a:t>
            </a:r>
            <a:r>
              <a:rPr lang="en-US" b="1" u="sng" baseline="0"/>
              <a:t>orderly</a:t>
            </a:r>
            <a:r>
              <a:rPr lang="en-US" b="1" baseline="0"/>
              <a:t> </a:t>
            </a:r>
            <a:r>
              <a:rPr lang="en-US" b="0" baseline="0"/>
              <a:t>way. One routine includes having a designated </a:t>
            </a:r>
            <a:r>
              <a:rPr lang="en-US" b="1" u="sng" baseline="0"/>
              <a:t>place</a:t>
            </a:r>
            <a:r>
              <a:rPr lang="en-US" b="0" baseline="0"/>
              <a:t> for them to put their work. You can also end class in a fun and energizing way with a </a:t>
            </a:r>
            <a:r>
              <a:rPr lang="en-US" b="1" u="sng" baseline="0"/>
              <a:t>song</a:t>
            </a:r>
            <a:r>
              <a:rPr lang="en-US" b="0" baseline="0"/>
              <a:t> or chant.</a:t>
            </a:r>
          </a:p>
          <a:p>
            <a:endParaRPr lang="en-US" b="0" baseline="0"/>
          </a:p>
          <a:p>
            <a:r>
              <a:rPr lang="en-US" b="0" baseline="0"/>
              <a:t>Complete the song from the video:</a:t>
            </a:r>
          </a:p>
          <a:p>
            <a:r>
              <a:rPr lang="en-US" b="0" baseline="0"/>
              <a:t>You were wonderful!</a:t>
            </a:r>
          </a:p>
          <a:p>
            <a:r>
              <a:rPr lang="en-US" b="0" baseline="0"/>
              <a:t>You were </a:t>
            </a:r>
            <a:r>
              <a:rPr lang="en-US" b="1" u="sng" baseline="0"/>
              <a:t>great</a:t>
            </a:r>
            <a:r>
              <a:rPr lang="en-US" b="0" baseline="0"/>
              <a:t>!</a:t>
            </a:r>
          </a:p>
          <a:p>
            <a:r>
              <a:rPr lang="en-US" b="0" baseline="0"/>
              <a:t>See you next class!</a:t>
            </a:r>
          </a:p>
          <a:p>
            <a:r>
              <a:rPr lang="en-US" b="0" baseline="0"/>
              <a:t>And don’t be </a:t>
            </a:r>
            <a:r>
              <a:rPr lang="en-US" b="1" u="sng" baseline="0"/>
              <a:t>late</a:t>
            </a:r>
            <a:r>
              <a:rPr lang="en-US" b="0" baseline="0"/>
              <a:t>!</a:t>
            </a:r>
          </a:p>
          <a:p>
            <a:endParaRPr lang="en-US" b="0" baseline="0"/>
          </a:p>
          <a:p>
            <a:r>
              <a:rPr lang="en-US" b="0" baseline="0"/>
              <a:t>Participants can add any additional notes to their handout under “Ending class.”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13FD-409C-3245-BE69-FD6C0A3EC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D2C-803B-FB42-920B-B25A0C0F3F0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D2C-803B-FB42-920B-B25A0C0F3F0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88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Starting and Ending Class </a:t>
            </a:r>
            <a:r>
              <a:rPr lang="mr-IN"/>
              <a:t>–</a:t>
            </a:r>
            <a:r>
              <a:rPr lang="en-US"/>
              <a:t> Ending Class</a:t>
            </a:r>
          </a:p>
        </p:txBody>
      </p:sp>
    </p:spTree>
    <p:extLst>
      <p:ext uri="{BB962C8B-B14F-4D97-AF65-F5344CB8AC3E}">
        <p14:creationId xmlns:p14="http://schemas.microsoft.com/office/powerpoint/2010/main" val="8239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/>
              <a:t>Small Group Discussion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How does your class usually end?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How might the way you end class impact young learners?</a:t>
            </a:r>
          </a:p>
        </p:txBody>
      </p:sp>
    </p:spTree>
    <p:extLst>
      <p:ext uri="{BB962C8B-B14F-4D97-AF65-F5344CB8AC3E}">
        <p14:creationId xmlns:p14="http://schemas.microsoft.com/office/powerpoint/2010/main" val="83979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30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65"/>
            <a:ext cx="10515600" cy="5170646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Complete the sentences with the correct words.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Routines for ending class can help young learners _______ to a new place or activity in an _______ way. One routine includes having a designated _______ for them to put their work. You can also end class in a fun and energizing way with a _______ or chant.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Complete the song from the video.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You were wonderful!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You were _______!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See you next class!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And don’t be _______!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73884"/>
              </p:ext>
            </p:extLst>
          </p:nvPr>
        </p:nvGraphicFramePr>
        <p:xfrm>
          <a:off x="1831041" y="5332011"/>
          <a:ext cx="852991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1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1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transition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orderly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great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place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song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598045"/>
      </p:ext>
    </p:extLst>
  </p:cSld>
  <p:clrMapOvr>
    <a:masterClrMapping/>
  </p:clrMapOvr>
</p:sld>
</file>

<file path=ppt/theme/theme1.xml><?xml version="1.0" encoding="utf-8"?>
<a:theme xmlns:a="http://schemas.openxmlformats.org/drawingml/2006/main" name="OurWorl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WorldTheme" id="{C8F3A94F-942A-0B49-A147-8A78B4150D09}" vid="{8BB94935-D7A6-EB4A-B225-19A9E27B1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BEA2D3-E0EE-4D5A-B325-2097B76DF8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665F320-0E8F-4CCE-8233-B539A9DA2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2BD399-AF18-4417-B5F6-984313107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OurWorldTheme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2017-08-10T16:10:58Z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