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2" r:id="rId2"/>
    <p:sldId id="256" r:id="rId3"/>
    <p:sldId id="263" r:id="rId4"/>
    <p:sldId id="261" r:id="rId5"/>
    <p:sldId id="26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41"/>
    <p:restoredTop sz="65148"/>
  </p:normalViewPr>
  <p:slideViewPr>
    <p:cSldViewPr snapToGrid="0" snapToObjects="1">
      <p:cViewPr varScale="1">
        <p:scale>
          <a:sx n="49" d="100"/>
          <a:sy n="49" d="100"/>
        </p:scale>
        <p:origin x="26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E66C2-D12E-424A-9EBC-A08F6F7E3620}" type="datetimeFigureOut">
              <a:rPr lang="en-US" smtClean="0"/>
              <a:t>8/8/17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D0865-178D-BF4E-A50A-4D5312DC9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08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Preview </a:t>
            </a:r>
            <a:endParaRPr lang="en-US" dirty="0" smtClean="0"/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Sharing student project work can be done in a variety of ways. </a:t>
            </a:r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participants to find a partner and respond to the prompt. After two to three minutes, ask participants to turn to a new partner and share an idea they learned from their partner.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99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 </a:t>
            </a:r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video.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141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1 </a:t>
            </a:r>
            <a:endParaRPr lang="en-US" dirty="0" smtClean="0"/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you can see, making time to share student work is an effective way for young learners to practice language.</a:t>
            </a:r>
            <a:b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Let’s review some big ideas from the video. </a:t>
            </a:r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participants to read and complete the sentences quietly on their own. After two to three minutes ask the group to help you fill in the blanks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for a volunteer or two to come up to the screen to complete the sentences. </a:t>
            </a:r>
            <a:endParaRPr lang="en-US" dirty="0" smtClean="0"/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Answers: </a:t>
            </a:r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students present their work, they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practice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language in context. This helps them to understand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content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the unit. They also have the chance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apply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language in a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meaningful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authentic way. </a:t>
            </a:r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can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display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results of your students’ work in class or you can send their projects home so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parents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see their work. </a:t>
            </a:r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Redirect participants to Handout 8.1 and ask them to complete the section on “Sharing Student Work”. </a:t>
            </a:r>
            <a:endParaRPr lang="en-US" dirty="0" smtClean="0"/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Possible answers: </a:t>
            </a:r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share work in class or at home; meaningful practice in context; using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sociograms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04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2 </a:t>
            </a:r>
            <a:endParaRPr lang="en-US" dirty="0" smtClean="0"/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Let’s review the example of an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World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project that we saw in the video. </a:t>
            </a:r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participants to read the questions and choose the correct answers. </a:t>
            </a:r>
            <a:endParaRPr lang="en-US" dirty="0" smtClean="0"/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Answers: </a:t>
            </a:r>
            <a:endParaRPr lang="en-US" dirty="0" smtClean="0"/>
          </a:p>
          <a:p>
            <a:pPr marL="228600" indent="-228600">
              <a:buAutoNum type="arabicPeriod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sociogram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228600" indent="-228600">
              <a:buAutoNum type="arabicPeriod"/>
            </a:pP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personalize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81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3999" y="4032081"/>
            <a:ext cx="9144000" cy="605340"/>
          </a:xfrm>
          <a:ln>
            <a:noFill/>
          </a:ln>
        </p:spPr>
        <p:txBody>
          <a:bodyPr>
            <a:normAutofit/>
          </a:bodyPr>
          <a:lstStyle>
            <a:lvl1pPr marL="0" marR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XXXX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483" y="-382125"/>
            <a:ext cx="5689032" cy="426720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 userDrawn="1"/>
        </p:nvSpPr>
        <p:spPr>
          <a:xfrm>
            <a:off x="1523999" y="3426741"/>
            <a:ext cx="9144000" cy="605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FFC000"/>
                </a:solidFill>
              </a:rPr>
              <a:t>Preview and Review Slides For:</a:t>
            </a:r>
          </a:p>
        </p:txBody>
      </p:sp>
    </p:spTree>
    <p:extLst>
      <p:ext uri="{BB962C8B-B14F-4D97-AF65-F5344CB8AC3E}">
        <p14:creationId xmlns:p14="http://schemas.microsoft.com/office/powerpoint/2010/main" val="703001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980673"/>
            <a:ext cx="10515600" cy="4351338"/>
          </a:xfrm>
        </p:spPr>
        <p:txBody>
          <a:bodyPr/>
          <a:lstStyle>
            <a:lvl1pPr>
              <a:defRPr sz="32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XXXXX</a:t>
            </a:r>
            <a:endParaRPr lang="en-US" dirty="0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5545720" y="6279392"/>
            <a:ext cx="1100559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rgbClr val="FFC000"/>
                </a:solidFill>
              </a:rPr>
              <a:t>Preview</a:t>
            </a:r>
          </a:p>
        </p:txBody>
      </p:sp>
    </p:spTree>
    <p:extLst>
      <p:ext uri="{BB962C8B-B14F-4D97-AF65-F5344CB8AC3E}">
        <p14:creationId xmlns:p14="http://schemas.microsoft.com/office/powerpoint/2010/main" val="2033021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 userDrawn="1"/>
        </p:nvSpPr>
        <p:spPr>
          <a:xfrm>
            <a:off x="5545720" y="6279392"/>
            <a:ext cx="1100559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rgbClr val="FFC000"/>
                </a:solidFill>
              </a:rPr>
              <a:t>Video</a:t>
            </a:r>
          </a:p>
        </p:txBody>
      </p:sp>
      <p:sp>
        <p:nvSpPr>
          <p:cNvPr id="4" name="Subtitle 2"/>
          <p:cNvSpPr txBox="1">
            <a:spLocks/>
          </p:cNvSpPr>
          <p:nvPr userDrawn="1"/>
        </p:nvSpPr>
        <p:spPr>
          <a:xfrm>
            <a:off x="4571998" y="2906041"/>
            <a:ext cx="3048001" cy="605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Watch the video.</a:t>
            </a: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980673"/>
            <a:ext cx="10515600" cy="4351338"/>
          </a:xfrm>
        </p:spPr>
        <p:txBody>
          <a:bodyPr/>
          <a:lstStyle>
            <a:lvl1pPr>
              <a:defRPr sz="32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XXXXX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 userDrawn="1"/>
        </p:nvSpPr>
        <p:spPr>
          <a:xfrm>
            <a:off x="5622161" y="6290967"/>
            <a:ext cx="1033282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rgbClr val="FFC000"/>
                </a:solidFill>
              </a:rPr>
              <a:t>Review</a:t>
            </a: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94DA7-C7C0-AE4A-AB1E-E961C2AD0CA0}" type="datetimeFigureOut">
              <a:rPr lang="en-US" smtClean="0"/>
              <a:t>8/8/17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8A0CC-561F-194B-B5B1-2D8AE72885F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5889122"/>
            <a:ext cx="1714500" cy="7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956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en-US" dirty="0"/>
              <a:t>Doing Project Work </a:t>
            </a:r>
            <a:r>
              <a:rPr lang="mr-IN" dirty="0"/>
              <a:t>–</a:t>
            </a:r>
            <a:r>
              <a:rPr lang="en-US" dirty="0"/>
              <a:t> Share Students’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59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705542" y="1272141"/>
            <a:ext cx="682668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smtClean="0"/>
              <a:t>Paired Discussion</a:t>
            </a:r>
            <a:endParaRPr lang="en-US" b="1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49532" y="2991694"/>
            <a:ext cx="10032274" cy="2845766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Name one or two ways you can share </a:t>
            </a:r>
            <a:r>
              <a:rPr lang="en-US" smtClean="0"/>
              <a:t>student project work.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15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1651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i="1" smtClean="0"/>
              <a:t>Complete the text with the correct words.</a:t>
            </a:r>
            <a:endParaRPr lang="en-US" sz="3200" i="1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20356" y="1690688"/>
            <a:ext cx="10751288" cy="3575715"/>
          </a:xfrm>
        </p:spPr>
        <p:txBody>
          <a:bodyPr>
            <a:normAutofit fontScale="92500" lnSpcReduction="1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When students present their work, they ____________ the language in context. This helps them to understand the </a:t>
            </a:r>
            <a:r>
              <a:rPr lang="en-US" dirty="0"/>
              <a:t>____________ </a:t>
            </a:r>
            <a:r>
              <a:rPr lang="en-US" dirty="0" smtClean="0"/>
              <a:t>of the unit. They also have the chance to </a:t>
            </a:r>
            <a:r>
              <a:rPr lang="en-US" dirty="0"/>
              <a:t>____________ </a:t>
            </a:r>
            <a:r>
              <a:rPr lang="en-US" dirty="0" smtClean="0"/>
              <a:t>language in a </a:t>
            </a:r>
            <a:r>
              <a:rPr lang="en-US" dirty="0"/>
              <a:t>____________ </a:t>
            </a:r>
            <a:r>
              <a:rPr lang="en-US" dirty="0" smtClean="0"/>
              <a:t>and authentic way.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You can </a:t>
            </a:r>
            <a:r>
              <a:rPr lang="en-US" dirty="0"/>
              <a:t>____________ </a:t>
            </a:r>
            <a:r>
              <a:rPr lang="en-US" dirty="0" smtClean="0"/>
              <a:t>the results of your students’ work in class or you can send their projects home so </a:t>
            </a:r>
            <a:r>
              <a:rPr lang="en-US" dirty="0"/>
              <a:t>____________ </a:t>
            </a:r>
            <a:r>
              <a:rPr lang="en-US" dirty="0" smtClean="0"/>
              <a:t> can see their work.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036076"/>
              </p:ext>
            </p:extLst>
          </p:nvPr>
        </p:nvGraphicFramePr>
        <p:xfrm>
          <a:off x="2884966" y="5266403"/>
          <a:ext cx="6422067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40689"/>
                <a:gridCol w="2140689"/>
                <a:gridCol w="214068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apply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content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meaningful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display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practice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0356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23013" y="297282"/>
            <a:ext cx="10738884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/>
              <a:t>Students in the video completed a ____________ to express themselves as part of a community from their home to their town to their world.</a:t>
            </a:r>
            <a:endParaRPr lang="en-US" sz="2800" b="1" dirty="0"/>
          </a:p>
        </p:txBody>
      </p:sp>
      <p:sp>
        <p:nvSpPr>
          <p:cNvPr id="4" name="Content Placeholder 7"/>
          <p:cNvSpPr>
            <a:spLocks noGrp="1"/>
          </p:cNvSpPr>
          <p:nvPr>
            <p:ph idx="1"/>
          </p:nvPr>
        </p:nvSpPr>
        <p:spPr>
          <a:xfrm>
            <a:off x="4758066" y="1625056"/>
            <a:ext cx="2147777" cy="129382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/>
              <a:t>Venn diagram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err="1"/>
              <a:t>s</a:t>
            </a:r>
            <a:r>
              <a:rPr lang="en-US" sz="2400" dirty="0" err="1" smtClean="0"/>
              <a:t>ociogram</a:t>
            </a:r>
            <a:endParaRPr lang="en-US" sz="24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/>
              <a:t>rubric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18437" y="3539077"/>
            <a:ext cx="103986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The </a:t>
            </a:r>
            <a:r>
              <a:rPr lang="en-US" sz="2800" b="1" dirty="0" err="1" smtClean="0"/>
              <a:t>sociogram</a:t>
            </a:r>
            <a:r>
              <a:rPr lang="en-US" sz="2800" b="1" dirty="0" smtClean="0"/>
              <a:t> allowed students to ____________ their project, making it more memorable and connected to their lives.</a:t>
            </a:r>
            <a:endParaRPr lang="en-US" sz="2800" b="1" dirty="0"/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4890974" y="4779472"/>
            <a:ext cx="1881963" cy="11234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d</a:t>
            </a:r>
            <a:r>
              <a:rPr lang="en-US" sz="2400" dirty="0" smtClean="0"/>
              <a:t>isplay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p</a:t>
            </a:r>
            <a:r>
              <a:rPr lang="en-US" sz="2400" dirty="0" smtClean="0"/>
              <a:t>ersonalize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/>
              <a:t>copy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281733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W PD Slides with Master Templates_New" id="{2266FC89-AB6E-3043-B08D-30364E84A770}" vid="{B05D4069-8DF4-E847-A428-DD3637CFD7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1AE33840635945B4A585FCAA3209A8" ma:contentTypeVersion="4" ma:contentTypeDescription="Create a new document." ma:contentTypeScope="" ma:versionID="11cd5c1273057f6dceef99e0c11725de">
  <xsd:schema xmlns:xsd="http://www.w3.org/2001/XMLSchema" xmlns:xs="http://www.w3.org/2001/XMLSchema" xmlns:p="http://schemas.microsoft.com/office/2006/metadata/properties" xmlns:ns2="7961bbbb-4c92-4895-b151-036478dae3d2" targetNamespace="http://schemas.microsoft.com/office/2006/metadata/properties" ma:root="true" ma:fieldsID="6900c8b5c9756ee5e90373b5a1eac287" ns2:_="">
    <xsd:import namespace="7961bbbb-4c92-4895-b151-036478dae3d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61bbbb-4c92-4895-b151-036478dae3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B09C4A2-9488-421D-89D3-3B98DF2C3E29}"/>
</file>

<file path=customXml/itemProps2.xml><?xml version="1.0" encoding="utf-8"?>
<ds:datastoreItem xmlns:ds="http://schemas.openxmlformats.org/officeDocument/2006/customXml" ds:itemID="{4F8947D4-7610-4670-9F50-0D065F195B0C}"/>
</file>

<file path=customXml/itemProps3.xml><?xml version="1.0" encoding="utf-8"?>
<ds:datastoreItem xmlns:ds="http://schemas.openxmlformats.org/officeDocument/2006/customXml" ds:itemID="{6D29B776-C40A-48C9-AC57-954C5C86E72D}"/>
</file>

<file path=docProps/app.xml><?xml version="1.0" encoding="utf-8"?>
<Properties xmlns="http://schemas.openxmlformats.org/officeDocument/2006/extended-properties" xmlns:vt="http://schemas.openxmlformats.org/officeDocument/2006/docPropsVTypes">
  <Template>OW PD Slides with Master Templates_New</Template>
  <TotalTime>1</TotalTime>
  <Words>269</Words>
  <Application>Microsoft Macintosh PowerPoint</Application>
  <PresentationFormat>Widescreen</PresentationFormat>
  <Paragraphs>45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</vt:lpstr>
      <vt:lpstr>Calibri Light</vt:lpstr>
      <vt:lpstr>Mangal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Powers, Hannah L</dc:creator>
  <cp:lastModifiedBy>Powers, Hannah L</cp:lastModifiedBy>
  <cp:revision>4</cp:revision>
  <dcterms:created xsi:type="dcterms:W3CDTF">2017-08-08T15:51:12Z</dcterms:created>
  <dcterms:modified xsi:type="dcterms:W3CDTF">2017-08-08T15:52:53Z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0x010100C41AE33840635945B4A585FCAA3209A8</vt:lpwstr>
  </property>
</Properties>
</file>