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62" r:id="rId5"/>
    <p:sldId id="256" r:id="rId6"/>
    <p:sldId id="263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6C2-D12E-424A-9EBC-A08F6F7E362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865-178D-BF4E-A50A-4D5312DC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Preview </a:t>
            </a:r>
            <a:endParaRPr lang="en-US"/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Defining objectives is an important step in developing effective formative assessments. Think about the prompt on the screen and write down your ideas.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one or two participants to share what they wrote about objectives.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video.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46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kern="1200">
                <a:effectLst/>
                <a:latin typeface="+mn-lt"/>
                <a:ea typeface="+mn-ea"/>
                <a:cs typeface="+mn-cs"/>
              </a:rPr>
              <a:t>Review 1</a:t>
            </a:r>
            <a:r>
              <a:rPr lang="en-US" b="1"/>
              <a:t> </a:t>
            </a:r>
            <a:endParaRPr lang="en-US"/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Ask participants for answers and type them on the screen.</a:t>
            </a:r>
            <a:r>
              <a:rPr lang="en-US"/>
              <a:t> </a:t>
            </a:r>
          </a:p>
          <a:p>
            <a:r>
              <a:rPr lang="en-US" b="1" kern="1200">
                <a:effectLst/>
                <a:latin typeface="+mn-lt"/>
                <a:ea typeface="+mn-ea"/>
                <a:cs typeface="+mn-cs"/>
              </a:rPr>
              <a:t>Possible answers:</a:t>
            </a:r>
            <a:r>
              <a:rPr lang="en-US" b="1"/>
              <a:t> </a:t>
            </a:r>
            <a:endParaRPr lang="en-US"/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concrete</a:t>
            </a:r>
            <a:r>
              <a:rPr lang="en-US"/>
              <a:t> </a:t>
            </a:r>
            <a:endParaRPr/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measurable</a:t>
            </a:r>
            <a:r>
              <a:rPr lang="en-US"/>
              <a:t> </a:t>
            </a:r>
            <a:endParaRPr/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observable</a:t>
            </a:r>
            <a:r>
              <a:rPr lang="en-US"/>
              <a:t> </a:t>
            </a:r>
            <a:endParaRPr/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assessable</a:t>
            </a:r>
            <a:r>
              <a:rPr lang="en-US"/>
              <a:t> 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2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 on participants to categorize the verbs, or have them come to the screen to do the activity. </a:t>
            </a:r>
            <a:endParaRPr lang="en-US"/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Answers: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OBSERVABLE: answer questions; count; distinguish or identify; point; talk or write about; listen and point</a:t>
            </a:r>
            <a:b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OBSERVABLE: know; learn; understand 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88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>
      <p:ext uri="{BB962C8B-B14F-4D97-AF65-F5344CB8AC3E}">
        <p14:creationId xmlns:p14="http://schemas.microsoft.com/office/powerpoint/2010/main" val="7030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4DA7-C7C0-AE4A-AB1E-E961C2AD0CA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0CC-561F-194B-B5B1-2D8AE7288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/>
              <a:t>Ensuring Success through Assessment </a:t>
            </a:r>
            <a:r>
              <a:rPr lang="mr-IN"/>
              <a:t>–</a:t>
            </a:r>
            <a:r>
              <a:rPr lang="en-US"/>
              <a:t> Start with Concrete Objectives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10468" y="1098660"/>
            <a:ext cx="613409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/>
              <a:t>Reflection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7172" y="2870791"/>
            <a:ext cx="9760688" cy="3328176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What do you think is important in writing objectives?</a:t>
            </a:r>
          </a:p>
        </p:txBody>
      </p:sp>
    </p:spTree>
    <p:extLst>
      <p:ext uri="{BB962C8B-B14F-4D97-AF65-F5344CB8AC3E}">
        <p14:creationId xmlns:p14="http://schemas.microsoft.com/office/powerpoint/2010/main" val="187215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0848" y="825561"/>
            <a:ext cx="993080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/>
              <a:t>What are three adjectives that describe a well-written objective?</a:t>
            </a: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1360967" y="2151123"/>
            <a:ext cx="8931349" cy="3080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/>
              <a:t>1._______________________________________________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/>
              <a:t>2._______________________________________________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/>
              <a:t>3._______________________________________________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5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/>
              <a:t>Categorize the verbs below into the two columns.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45335"/>
              </p:ext>
            </p:extLst>
          </p:nvPr>
        </p:nvGraphicFramePr>
        <p:xfrm>
          <a:off x="838200" y="1329236"/>
          <a:ext cx="10515600" cy="3201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947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Observable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Not Observable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3404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734860"/>
              </p:ext>
            </p:extLst>
          </p:nvPr>
        </p:nvGraphicFramePr>
        <p:xfrm>
          <a:off x="1492102" y="5162126"/>
          <a:ext cx="920779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1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1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1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distinguish or identify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understand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talk or write about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learn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listen and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61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W PD Slides with Master Templates_New" id="{2266FC89-AB6E-3043-B08D-30364E84A770}" vid="{B05D4069-8DF4-E847-A428-DD3637CFD7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64EB95-11BA-4078-B78F-F2AD7419BC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0BB5E4-DF8E-49D1-9FD4-FEA9BD28DE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61bbbb-4c92-4895-b151-036478d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42CC14-2ECC-4D30-ACAC-94EE26B8FB4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2017-08-09T20:11:05Z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