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sldIdLst>
    <p:sldId id="262" r:id="rId5"/>
    <p:sldId id="256" r:id="rId6"/>
    <p:sldId id="263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66C2-D12E-424A-9EBC-A08F6F7E362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0865-178D-BF4E-A50A-4D5312DC9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Preview </a:t>
            </a:r>
            <a:endParaRPr lang="en-US"/>
          </a:p>
          <a:p>
            <a:r>
              <a:rPr lang="en-US" sz="120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 of growing and learning in our profession as teachers of young learners of English is reflecting on the art of teaching and how we can improve our practice.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participants into small groups. Give participants a few minutes to discuss the prompt. Then, have two or three people from different groups share out (ask for ‘new voices’ or participants that haven’t shared yet).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Play the video.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5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1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participants to answer the question. </a:t>
            </a:r>
            <a:endParaRPr lang="en-US"/>
          </a:p>
          <a:p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Answers: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False</a:t>
            </a:r>
            <a:b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sure participants understand that while reflective teaching does occur after a lesson, it also occurs during a lesson, and looking to the future. </a:t>
            </a: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False</a:t>
            </a:r>
            <a:b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sure participants know that it is also important to ask yourself why something went well or did not go well.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kern="1200">
                <a:effectLst/>
                <a:latin typeface="+mn-lt"/>
                <a:ea typeface="+mn-ea"/>
                <a:cs typeface="+mn-cs"/>
              </a:rPr>
              <a:t>Review 2</a:t>
            </a:r>
            <a:r>
              <a:rPr lang="en-US" b="1"/>
              <a:t> </a:t>
            </a:r>
            <a:endParaRPr lang="en-US"/>
          </a:p>
          <a:p>
            <a:r>
              <a:rPr lang="en-US" i="1" kern="1200">
                <a:effectLst/>
                <a:latin typeface="+mn-lt"/>
                <a:ea typeface="+mn-ea"/>
                <a:cs typeface="+mn-cs"/>
              </a:rPr>
              <a:t>Let’s review Donald </a:t>
            </a:r>
            <a:r>
              <a:rPr lang="en-US" i="1" kern="1200" err="1">
                <a:effectLst/>
                <a:latin typeface="+mn-lt"/>
                <a:ea typeface="+mn-ea"/>
                <a:cs typeface="+mn-cs"/>
              </a:rPr>
              <a:t>Schön’s</a:t>
            </a:r>
            <a:r>
              <a:rPr lang="en-US" i="1" kern="1200">
                <a:effectLst/>
                <a:latin typeface="+mn-lt"/>
                <a:ea typeface="+mn-ea"/>
                <a:cs typeface="+mn-cs"/>
              </a:rPr>
              <a:t> types of reflective practice.</a:t>
            </a:r>
            <a:r>
              <a:rPr lang="en-US" i="1"/>
              <a:t> </a:t>
            </a:r>
            <a:endParaRPr lang="en-US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Ask participants to match the type of reflection with the time when it would occur.</a:t>
            </a:r>
            <a:r>
              <a:rPr lang="en-US"/>
              <a:t> </a:t>
            </a:r>
          </a:p>
          <a:p>
            <a:r>
              <a:rPr lang="en-US" b="1" kern="1200">
                <a:effectLst/>
                <a:latin typeface="+mn-lt"/>
                <a:ea typeface="+mn-ea"/>
                <a:cs typeface="+mn-cs"/>
              </a:rPr>
              <a:t>Answers:</a:t>
            </a:r>
            <a:r>
              <a:rPr lang="en-US" b="1"/>
              <a:t> </a:t>
            </a:r>
            <a:endParaRPr lang="en-US"/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Reflection in action: during class</a:t>
            </a:r>
            <a:r>
              <a:rPr lang="en-US"/>
              <a:t> </a:t>
            </a:r>
            <a:endParaRPr lang="en-US">
              <a:latin typeface="+mn-lt"/>
            </a:endParaRPr>
          </a:p>
          <a:p>
            <a:r>
              <a:rPr lang="en-US" kern="1200">
                <a:effectLst/>
                <a:latin typeface="+mn-lt"/>
                <a:ea typeface="+mn-ea"/>
                <a:cs typeface="+mn-cs"/>
              </a:rPr>
              <a:t>Reflection on action: after class</a:t>
            </a:r>
            <a:br>
              <a:rPr lang="en-US">
                <a:ea typeface="+mn-ea"/>
                <a:cs typeface="+mn-cs"/>
              </a:rPr>
            </a:br>
            <a:r>
              <a:rPr lang="en-US" kern="1200">
                <a:effectLst/>
                <a:latin typeface="+mn-lt"/>
                <a:ea typeface="+mn-ea"/>
                <a:cs typeface="+mn-cs"/>
              </a:rPr>
              <a:t>Reflection for action: looking to the future</a:t>
            </a:r>
            <a:r>
              <a:rPr lang="en-US"/>
              <a:t> 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D0865-178D-BF4E-A50A-4D5312DC9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96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032081"/>
            <a:ext cx="9144000" cy="605340"/>
          </a:xfrm>
          <a:ln>
            <a:noFill/>
          </a:ln>
        </p:spPr>
        <p:txBody>
          <a:bodyPr>
            <a:normAutofit/>
          </a:bodyPr>
          <a:lstStyle>
            <a:lvl1pPr marL="0" marR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XXXX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83" y="-382125"/>
            <a:ext cx="5689032" cy="42672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 userDrawn="1"/>
        </p:nvSpPr>
        <p:spPr>
          <a:xfrm>
            <a:off x="1523999" y="3426741"/>
            <a:ext cx="9144000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srgbClr val="FFC000"/>
                </a:solidFill>
              </a:rPr>
              <a:t>Preview and Review Slides For:</a:t>
            </a:r>
          </a:p>
        </p:txBody>
      </p:sp>
    </p:spTree>
    <p:extLst>
      <p:ext uri="{BB962C8B-B14F-4D97-AF65-F5344CB8AC3E}">
        <p14:creationId xmlns:p14="http://schemas.microsoft.com/office/powerpoint/2010/main" val="703001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Preview</a:t>
            </a:r>
          </a:p>
        </p:txBody>
      </p:sp>
    </p:spTree>
    <p:extLst>
      <p:ext uri="{BB962C8B-B14F-4D97-AF65-F5344CB8AC3E}">
        <p14:creationId xmlns:p14="http://schemas.microsoft.com/office/powerpoint/2010/main" val="203302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 userDrawn="1"/>
        </p:nvSpPr>
        <p:spPr>
          <a:xfrm>
            <a:off x="5545720" y="6279392"/>
            <a:ext cx="1100559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Video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4571998" y="2906041"/>
            <a:ext cx="3048001" cy="605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>
                <a:solidFill>
                  <a:schemeClr val="tx1"/>
                </a:solidFill>
              </a:rPr>
              <a:t>Watch the video.</a:t>
            </a: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980673"/>
            <a:ext cx="10515600" cy="4351338"/>
          </a:xfrm>
        </p:spPr>
        <p:txBody>
          <a:bodyPr/>
          <a:lstStyle>
            <a:lvl1pPr>
              <a:defRPr sz="32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XXXXX</a:t>
            </a:r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5622161" y="6290967"/>
            <a:ext cx="1033282" cy="3876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>
                <a:solidFill>
                  <a:srgbClr val="FFC000"/>
                </a:solidFill>
              </a:rPr>
              <a:t>Review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4DA7-C7C0-AE4A-AB1E-E961C2AD0CA0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8A0CC-561F-194B-B5B1-2D8AE72885F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5889122"/>
            <a:ext cx="1714500" cy="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/>
              <a:t>Successful Lessons </a:t>
            </a:r>
            <a:r>
              <a:rPr lang="mr-IN"/>
              <a:t>–</a:t>
            </a:r>
            <a:r>
              <a:rPr lang="en-US"/>
              <a:t> Reflective Teaching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92502" y="1838325"/>
            <a:ext cx="613409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/>
              <a:t>Small Group Discussion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2502" y="2970429"/>
            <a:ext cx="6253484" cy="2845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US"/>
              <a:t>What do you think it means for teachers to engage in </a:t>
            </a:r>
            <a:r>
              <a:rPr lang="en-US" i="1"/>
              <a:t>reflective teaching</a:t>
            </a:r>
            <a:r>
              <a:rPr lang="en-US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2153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06610" y="166343"/>
            <a:ext cx="621765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Reflective teaching occurs only after a lesson.</a:t>
            </a:r>
          </a:p>
        </p:txBody>
      </p:sp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5003812" y="1408182"/>
            <a:ext cx="1275907" cy="1672949"/>
          </a:xfrm>
        </p:spPr>
        <p:txBody>
          <a:bodyPr>
            <a:normAutofit/>
          </a:bodyPr>
          <a:lstStyle/>
          <a:p>
            <a:r>
              <a:rPr lang="en-US"/>
              <a:t>True</a:t>
            </a:r>
          </a:p>
          <a:p>
            <a:r>
              <a:rPr lang="en-US"/>
              <a:t>False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607364" y="3105076"/>
            <a:ext cx="6068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/>
              <a:t>Asking yourself what went well in your lesson is the most important part of reflective teaching.</a:t>
            </a:r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4939554" y="4694301"/>
            <a:ext cx="1275907" cy="1672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True</a:t>
            </a:r>
          </a:p>
          <a:p>
            <a:r>
              <a:rPr lang="en-US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72035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i="1"/>
              <a:t>Match the concept with the correct time.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94235" cy="3322845"/>
          </a:xfrm>
        </p:spPr>
        <p:txBody>
          <a:bodyPr/>
          <a:lstStyle/>
          <a:p>
            <a:pPr marL="514350" lvl="0" indent="-514350">
              <a:lnSpc>
                <a:spcPct val="100000"/>
              </a:lnSpc>
              <a:spcBef>
                <a:spcPts val="0"/>
              </a:spcBef>
              <a:buAutoNum type="arabicPlain"/>
            </a:pPr>
            <a:r>
              <a:rPr lang="en-US"/>
              <a:t>Reflection in action		a	looking to the future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AutoNum type="arabicPlain"/>
            </a:pPr>
            <a:endParaRPr lang="en-US"/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AutoNum type="arabicPlain"/>
            </a:pPr>
            <a:r>
              <a:rPr lang="en-US"/>
              <a:t>Reflection on action		b	after class</a:t>
            </a:r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AutoNum type="arabicPlain"/>
            </a:pPr>
            <a:endParaRPr lang="en-US"/>
          </a:p>
          <a:p>
            <a:pPr marL="514350" lvl="0" indent="-514350">
              <a:lnSpc>
                <a:spcPct val="100000"/>
              </a:lnSpc>
              <a:spcBef>
                <a:spcPts val="0"/>
              </a:spcBef>
              <a:buAutoNum type="arabicPlain"/>
            </a:pPr>
            <a:r>
              <a:rPr lang="en-US"/>
              <a:t>Reflection for action		c	during class</a:t>
            </a:r>
          </a:p>
        </p:txBody>
      </p:sp>
    </p:spTree>
    <p:extLst>
      <p:ext uri="{BB962C8B-B14F-4D97-AF65-F5344CB8AC3E}">
        <p14:creationId xmlns:p14="http://schemas.microsoft.com/office/powerpoint/2010/main" val="7603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W PD Slides with Master Templates_New" id="{2266FC89-AB6E-3043-B08D-30364E84A770}" vid="{B05D4069-8DF4-E847-A428-DD3637CFD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AE33840635945B4A585FCAA3209A8" ma:contentTypeVersion="4" ma:contentTypeDescription="Create a new document." ma:contentTypeScope="" ma:versionID="11cd5c1273057f6dceef99e0c11725de">
  <xsd:schema xmlns:xsd="http://www.w3.org/2001/XMLSchema" xmlns:xs="http://www.w3.org/2001/XMLSchema" xmlns:p="http://schemas.microsoft.com/office/2006/metadata/properties" xmlns:ns2="7961bbbb-4c92-4895-b151-036478dae3d2" targetNamespace="http://schemas.microsoft.com/office/2006/metadata/properties" ma:root="true" ma:fieldsID="6900c8b5c9756ee5e90373b5a1eac287" ns2:_="">
    <xsd:import namespace="7961bbbb-4c92-4895-b151-036478dae3d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61bbbb-4c92-4895-b151-036478dae3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C4E854-139C-47C1-AA3A-20D351455A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14D382-8399-4949-B1EE-2A023336FE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61bbbb-4c92-4895-b151-036478dae3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D3CAE3-21F6-4997-8A28-7B90E5EEEBB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2017-08-09T17:37:43Z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0x010100C41AE33840635945B4A585FCAA3209A8</vt:lpwstr>
  </property>
</Properties>
</file>