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62" r:id="rId5"/>
    <p:sldId id="256" r:id="rId6"/>
    <p:sldId id="263" r:id="rId7"/>
    <p:sldId id="261"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E66C2-D12E-424A-9EBC-A08F6F7E3620}" type="datetimeFigureOut">
              <a:rPr lang="en-US" smtClean="0"/>
              <a:t>8/9/2017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0865-178D-BF4E-A50A-4D5312DC9DB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Preview </a:t>
            </a:r>
            <a:endParaRPr lang="en-US"/>
          </a:p>
          <a:p>
            <a:r>
              <a:rPr lang="en-US" sz="1200" i="1" kern="1200">
                <a:solidFill>
                  <a:schemeClr val="tx1"/>
                </a:solidFill>
                <a:effectLst/>
                <a:latin typeface="+mn-lt"/>
                <a:ea typeface="+mn-ea"/>
                <a:cs typeface="+mn-cs"/>
              </a:rPr>
              <a:t>In a live classroom there are so many possible surprises. Let’s just brainstorm a few ways that “real life” can interfere with even the best-planned lesson. </a:t>
            </a:r>
            <a:endParaRPr lang="en-US"/>
          </a:p>
          <a:p>
            <a:r>
              <a:rPr lang="en-US" sz="1200" kern="1200">
                <a:solidFill>
                  <a:schemeClr val="tx1"/>
                </a:solidFill>
                <a:effectLst/>
                <a:latin typeface="+mn-lt"/>
                <a:ea typeface="+mn-ea"/>
                <a:cs typeface="+mn-cs"/>
              </a:rPr>
              <a:t>Ask a few participants to share some examples. </a:t>
            </a:r>
            <a:endParaRPr lang="en-US"/>
          </a:p>
        </p:txBody>
      </p:sp>
      <p:sp>
        <p:nvSpPr>
          <p:cNvPr id="4" name="Slide Number Placeholder 3"/>
          <p:cNvSpPr>
            <a:spLocks noGrp="1"/>
          </p:cNvSpPr>
          <p:nvPr>
            <p:ph type="sldNum" sz="quarter" idx="10"/>
          </p:nvPr>
        </p:nvSpPr>
        <p:spPr/>
        <p:txBody>
          <a:bodyPr/>
          <a:lstStyle/>
          <a:p>
            <a:fld id="{D08D0865-178D-BF4E-A50A-4D5312DC9DBC}" type="slidenum">
              <a:rPr lang="en-US" smtClean="0"/>
              <a:t>2</a:t>
            </a:fld>
            <a:endParaRPr lang="en-US"/>
          </a:p>
        </p:txBody>
      </p:sp>
    </p:spTree>
    <p:extLst>
      <p:ext uri="{BB962C8B-B14F-4D97-AF65-F5344CB8AC3E}">
        <p14:creationId xmlns:p14="http://schemas.microsoft.com/office/powerpoint/2010/main" val="1203999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Video </a:t>
            </a:r>
            <a:endParaRPr lang="en-US"/>
          </a:p>
          <a:p>
            <a:r>
              <a:rPr lang="en-US" sz="1200" kern="1200">
                <a:solidFill>
                  <a:schemeClr val="tx1"/>
                </a:solidFill>
                <a:effectLst/>
                <a:latin typeface="+mn-lt"/>
                <a:ea typeface="+mn-ea"/>
                <a:cs typeface="+mn-cs"/>
              </a:rPr>
              <a:t>Play the video. </a:t>
            </a:r>
            <a:endParaRPr lang="en-US"/>
          </a:p>
          <a:p>
            <a:endParaRPr lang="en-US"/>
          </a:p>
        </p:txBody>
      </p:sp>
      <p:sp>
        <p:nvSpPr>
          <p:cNvPr id="4" name="Slide Number Placeholder 3"/>
          <p:cNvSpPr>
            <a:spLocks noGrp="1"/>
          </p:cNvSpPr>
          <p:nvPr>
            <p:ph type="sldNum" sz="quarter" idx="10"/>
          </p:nvPr>
        </p:nvSpPr>
        <p:spPr/>
        <p:txBody>
          <a:bodyPr/>
          <a:lstStyle/>
          <a:p>
            <a:fld id="{D08D0865-178D-BF4E-A50A-4D5312DC9DBC}" type="slidenum">
              <a:rPr lang="en-US" smtClean="0"/>
              <a:t>3</a:t>
            </a:fld>
            <a:endParaRPr lang="en-US"/>
          </a:p>
        </p:txBody>
      </p:sp>
    </p:spTree>
    <p:extLst>
      <p:ext uri="{BB962C8B-B14F-4D97-AF65-F5344CB8AC3E}">
        <p14:creationId xmlns:p14="http://schemas.microsoft.com/office/powerpoint/2010/main" val="1731750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1200">
                <a:effectLst/>
                <a:latin typeface="+mn-lt"/>
                <a:ea typeface="+mn-ea"/>
                <a:cs typeface="+mn-cs"/>
              </a:rPr>
              <a:t>Review 1</a:t>
            </a:r>
            <a:r>
              <a:rPr lang="en-US" b="1"/>
              <a:t> </a:t>
            </a:r>
            <a:endParaRPr lang="en-US"/>
          </a:p>
          <a:p>
            <a:r>
              <a:rPr lang="en-US" i="1" kern="1200">
                <a:effectLst/>
                <a:latin typeface="+mn-lt"/>
                <a:ea typeface="+mn-ea"/>
                <a:cs typeface="+mn-cs"/>
              </a:rPr>
              <a:t>Expecting the unexpected is an important aspect of the art of teaching. Let’s see if we remember two important ways to do that from the video:</a:t>
            </a:r>
            <a:r>
              <a:rPr lang="en-US" i="1"/>
              <a:t> </a:t>
            </a:r>
            <a:endParaRPr lang="en-US"/>
          </a:p>
          <a:p>
            <a:r>
              <a:rPr lang="en-US" kern="1200">
                <a:effectLst/>
                <a:latin typeface="+mn-lt"/>
                <a:ea typeface="+mn-ea"/>
                <a:cs typeface="+mn-cs"/>
              </a:rPr>
              <a:t>Ask participants to choose the best answer for each question as related to the art of teaching.</a:t>
            </a:r>
            <a:r>
              <a:rPr lang="en-US"/>
              <a:t> </a:t>
            </a:r>
          </a:p>
          <a:p>
            <a:r>
              <a:rPr lang="en-US" b="1" kern="1200">
                <a:effectLst/>
                <a:latin typeface="+mn-lt"/>
                <a:ea typeface="+mn-ea"/>
                <a:cs typeface="+mn-cs"/>
              </a:rPr>
              <a:t>Answers:</a:t>
            </a:r>
            <a:r>
              <a:rPr lang="en-US" b="1"/>
              <a:t> </a:t>
            </a:r>
            <a:endParaRPr lang="en-US"/>
          </a:p>
          <a:p>
            <a:r>
              <a:rPr lang="en-US" kern="1200">
                <a:effectLst/>
                <a:latin typeface="+mn-lt"/>
                <a:ea typeface="+mn-ea"/>
                <a:cs typeface="+mn-cs"/>
              </a:rPr>
              <a:t>1. back-up plan, or “Plan B</a:t>
            </a:r>
            <a:r>
              <a:rPr lang="en-US"/>
              <a:t>”, </a:t>
            </a:r>
            <a:r>
              <a:rPr lang="en-US" kern="1200">
                <a:effectLst/>
                <a:latin typeface="+mn-lt"/>
                <a:ea typeface="+mn-ea"/>
                <a:cs typeface="+mn-cs"/>
              </a:rPr>
              <a:t>for all their activities</a:t>
            </a:r>
            <a:r>
              <a:rPr lang="en-US"/>
              <a:t>.</a:t>
            </a:r>
            <a:br>
              <a:rPr lang="en-US">
                <a:ea typeface="+mn-ea"/>
                <a:cs typeface="+mn-cs"/>
              </a:rPr>
            </a:br>
            <a:r>
              <a:rPr lang="en-US" kern="1200">
                <a:effectLst/>
                <a:latin typeface="+mn-lt"/>
                <a:ea typeface="+mn-ea"/>
                <a:cs typeface="+mn-cs"/>
              </a:rPr>
              <a:t>2. know the activities and materials very well.</a:t>
            </a:r>
            <a:r>
              <a:rPr lang="en-US"/>
              <a:t> </a:t>
            </a:r>
          </a:p>
          <a:p>
            <a:endParaRPr lang="en-US"/>
          </a:p>
          <a:p>
            <a:endParaRPr lang="en-US" b="0" i="0"/>
          </a:p>
        </p:txBody>
      </p:sp>
      <p:sp>
        <p:nvSpPr>
          <p:cNvPr id="4" name="Slide Number Placeholder 3"/>
          <p:cNvSpPr>
            <a:spLocks noGrp="1"/>
          </p:cNvSpPr>
          <p:nvPr>
            <p:ph type="sldNum" sz="quarter" idx="10"/>
          </p:nvPr>
        </p:nvSpPr>
        <p:spPr/>
        <p:txBody>
          <a:bodyPr/>
          <a:lstStyle/>
          <a:p>
            <a:fld id="{D08D0865-178D-BF4E-A50A-4D5312DC9DBC}" type="slidenum">
              <a:rPr lang="en-US" smtClean="0"/>
              <a:t>4</a:t>
            </a:fld>
            <a:endParaRPr lang="en-US"/>
          </a:p>
        </p:txBody>
      </p:sp>
    </p:spTree>
    <p:extLst>
      <p:ext uri="{BB962C8B-B14F-4D97-AF65-F5344CB8AC3E}">
        <p14:creationId xmlns:p14="http://schemas.microsoft.com/office/powerpoint/2010/main" val="309704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Review 2 </a:t>
            </a:r>
            <a:endParaRPr lang="en-US"/>
          </a:p>
          <a:p>
            <a:r>
              <a:rPr lang="en-US" sz="1200" i="1" kern="1200">
                <a:solidFill>
                  <a:schemeClr val="tx1"/>
                </a:solidFill>
                <a:effectLst/>
                <a:latin typeface="+mn-lt"/>
                <a:ea typeface="+mn-ea"/>
                <a:cs typeface="+mn-cs"/>
              </a:rPr>
              <a:t>Let’s review how we might deal with unexpected interruptions. </a:t>
            </a:r>
            <a:endParaRPr lang="en-US"/>
          </a:p>
          <a:p>
            <a:r>
              <a:rPr lang="en-US" sz="1200" kern="1200">
                <a:solidFill>
                  <a:schemeClr val="tx1"/>
                </a:solidFill>
                <a:effectLst/>
                <a:latin typeface="+mn-lt"/>
                <a:ea typeface="+mn-ea"/>
                <a:cs typeface="+mn-cs"/>
              </a:rPr>
              <a:t>Ask participants to try to complete the sentence by filling in the blanks. You may invite one or two participants to come up to the screen to drag and drop the words into the blanks with the help of the group (if possible). </a:t>
            </a:r>
            <a:endParaRPr lang="en-US"/>
          </a:p>
          <a:p>
            <a:r>
              <a:rPr lang="en-US" b="1" kern="1200">
                <a:effectLst/>
                <a:latin typeface="+mn-lt"/>
                <a:ea typeface="+mn-ea"/>
                <a:cs typeface="+mn-cs"/>
              </a:rPr>
              <a:t>Answers:</a:t>
            </a:r>
            <a:br>
              <a:rPr lang="en-US">
                <a:ea typeface="+mn-ea"/>
                <a:cs typeface="+mn-cs"/>
              </a:rPr>
            </a:br>
            <a:r>
              <a:rPr lang="en-US" kern="1200">
                <a:effectLst/>
                <a:latin typeface="+mn-lt"/>
                <a:ea typeface="+mn-ea"/>
                <a:cs typeface="+mn-cs"/>
              </a:rPr>
              <a:t>A </a:t>
            </a:r>
            <a:r>
              <a:rPr lang="en-US" b="1" u="sng" kern="1200">
                <a:effectLst/>
                <a:latin typeface="+mn-lt"/>
                <a:ea typeface="+mn-ea"/>
                <a:cs typeface="+mn-cs"/>
              </a:rPr>
              <a:t>teachable</a:t>
            </a:r>
            <a:r>
              <a:rPr lang="en-US" b="1" kern="1200">
                <a:effectLst/>
                <a:latin typeface="+mn-lt"/>
                <a:ea typeface="+mn-ea"/>
                <a:cs typeface="+mn-cs"/>
              </a:rPr>
              <a:t> </a:t>
            </a:r>
            <a:r>
              <a:rPr lang="en-US" kern="1200">
                <a:effectLst/>
                <a:latin typeface="+mn-lt"/>
                <a:ea typeface="+mn-ea"/>
                <a:cs typeface="+mn-cs"/>
              </a:rPr>
              <a:t>moment is an </a:t>
            </a:r>
            <a:r>
              <a:rPr lang="en-US" b="1" u="sng" kern="1200">
                <a:effectLst/>
                <a:latin typeface="+mn-lt"/>
                <a:ea typeface="+mn-ea"/>
                <a:cs typeface="+mn-cs"/>
              </a:rPr>
              <a:t>unexpected</a:t>
            </a:r>
            <a:r>
              <a:rPr lang="en-US" b="1" kern="1200">
                <a:effectLst/>
                <a:latin typeface="+mn-lt"/>
                <a:ea typeface="+mn-ea"/>
                <a:cs typeface="+mn-cs"/>
              </a:rPr>
              <a:t> </a:t>
            </a:r>
            <a:r>
              <a:rPr lang="en-US" kern="1200">
                <a:effectLst/>
                <a:latin typeface="+mn-lt"/>
                <a:ea typeface="+mn-ea"/>
                <a:cs typeface="+mn-cs"/>
              </a:rPr>
              <a:t>interruption that can provide an </a:t>
            </a:r>
            <a:r>
              <a:rPr lang="en-US" b="1" u="sng" kern="1200">
                <a:effectLst/>
                <a:latin typeface="+mn-lt"/>
                <a:ea typeface="+mn-ea"/>
                <a:cs typeface="+mn-cs"/>
              </a:rPr>
              <a:t>opportunity</a:t>
            </a:r>
            <a:r>
              <a:rPr lang="en-US" b="1" kern="1200">
                <a:effectLst/>
                <a:latin typeface="+mn-lt"/>
                <a:ea typeface="+mn-ea"/>
                <a:cs typeface="+mn-cs"/>
              </a:rPr>
              <a:t> </a:t>
            </a:r>
            <a:r>
              <a:rPr lang="en-US" kern="1200">
                <a:effectLst/>
                <a:latin typeface="+mn-lt"/>
                <a:ea typeface="+mn-ea"/>
                <a:cs typeface="+mn-cs"/>
              </a:rPr>
              <a:t>to teach your students something exciting and </a:t>
            </a:r>
            <a:r>
              <a:rPr lang="en-US" b="1" u="sng" kern="1200">
                <a:effectLst/>
                <a:latin typeface="+mn-lt"/>
                <a:ea typeface="+mn-ea"/>
                <a:cs typeface="+mn-cs"/>
              </a:rPr>
              <a:t>worthwhile</a:t>
            </a:r>
            <a:r>
              <a:rPr lang="en-US" b="1" kern="1200">
                <a:effectLst/>
                <a:latin typeface="+mn-lt"/>
                <a:ea typeface="+mn-ea"/>
                <a:cs typeface="+mn-cs"/>
              </a:rPr>
              <a:t> </a:t>
            </a:r>
            <a:r>
              <a:rPr lang="en-US" kern="1200">
                <a:effectLst/>
                <a:latin typeface="+mn-lt"/>
                <a:ea typeface="+mn-ea"/>
                <a:cs typeface="+mn-cs"/>
              </a:rPr>
              <a:t>that is not in your lesson plan. Teachable moments can create a positive learning </a:t>
            </a:r>
            <a:r>
              <a:rPr lang="en-US" b="1" u="sng" kern="1200">
                <a:effectLst/>
                <a:latin typeface="+mn-lt"/>
                <a:ea typeface="+mn-ea"/>
                <a:cs typeface="+mn-cs"/>
              </a:rPr>
              <a:t>environment</a:t>
            </a:r>
            <a:r>
              <a:rPr lang="en-US" kern="1200">
                <a:effectLst/>
                <a:latin typeface="+mn-lt"/>
                <a:ea typeface="+mn-ea"/>
                <a:cs typeface="+mn-cs"/>
              </a:rPr>
              <a:t>, give students additional </a:t>
            </a:r>
            <a:r>
              <a:rPr lang="en-US" b="1" u="sng" kern="1200">
                <a:effectLst/>
                <a:latin typeface="+mn-lt"/>
                <a:ea typeface="+mn-ea"/>
                <a:cs typeface="+mn-cs"/>
              </a:rPr>
              <a:t>practice</a:t>
            </a:r>
            <a:r>
              <a:rPr lang="en-US" b="1" kern="1200">
                <a:effectLst/>
                <a:latin typeface="+mn-lt"/>
                <a:ea typeface="+mn-ea"/>
                <a:cs typeface="+mn-cs"/>
              </a:rPr>
              <a:t> </a:t>
            </a:r>
            <a:r>
              <a:rPr lang="en-US" kern="1200">
                <a:effectLst/>
                <a:latin typeface="+mn-lt"/>
                <a:ea typeface="+mn-ea"/>
                <a:cs typeface="+mn-cs"/>
              </a:rPr>
              <a:t>in a real context, and </a:t>
            </a:r>
            <a:r>
              <a:rPr lang="en-US" b="1" u="sng" kern="1200">
                <a:effectLst/>
                <a:latin typeface="+mn-lt"/>
                <a:ea typeface="+mn-ea"/>
                <a:cs typeface="+mn-cs"/>
              </a:rPr>
              <a:t>empower</a:t>
            </a:r>
            <a:r>
              <a:rPr lang="en-US" b="1" kern="1200">
                <a:effectLst/>
                <a:latin typeface="+mn-lt"/>
                <a:ea typeface="+mn-ea"/>
                <a:cs typeface="+mn-cs"/>
              </a:rPr>
              <a:t> </a:t>
            </a:r>
            <a:r>
              <a:rPr lang="en-US" kern="1200">
                <a:effectLst/>
                <a:latin typeface="+mn-lt"/>
                <a:ea typeface="+mn-ea"/>
                <a:cs typeface="+mn-cs"/>
              </a:rPr>
              <a:t>students who otherwise may feel shy or </a:t>
            </a:r>
            <a:r>
              <a:rPr lang="en-US" b="1" u="sng" kern="1200">
                <a:effectLst/>
                <a:latin typeface="+mn-lt"/>
                <a:ea typeface="+mn-ea"/>
                <a:cs typeface="+mn-cs"/>
              </a:rPr>
              <a:t>unimportant</a:t>
            </a:r>
            <a:r>
              <a:rPr lang="en-US" kern="1200">
                <a:effectLst/>
                <a:latin typeface="+mn-lt"/>
                <a:ea typeface="+mn-ea"/>
                <a:cs typeface="+mn-cs"/>
              </a:rPr>
              <a:t>.</a:t>
            </a:r>
            <a:r>
              <a:rPr lang="en-US"/>
              <a:t> </a:t>
            </a:r>
          </a:p>
          <a:p>
            <a:endParaRPr lang="en-US"/>
          </a:p>
        </p:txBody>
      </p:sp>
      <p:sp>
        <p:nvSpPr>
          <p:cNvPr id="4" name="Slide Number Placeholder 3"/>
          <p:cNvSpPr>
            <a:spLocks noGrp="1"/>
          </p:cNvSpPr>
          <p:nvPr>
            <p:ph type="sldNum" sz="quarter" idx="10"/>
          </p:nvPr>
        </p:nvSpPr>
        <p:spPr/>
        <p:txBody>
          <a:bodyPr/>
          <a:lstStyle/>
          <a:p>
            <a:fld id="{D08D0865-178D-BF4E-A50A-4D5312DC9DBC}" type="slidenum">
              <a:rPr lang="en-US" smtClean="0"/>
              <a:t>5</a:t>
            </a:fld>
            <a:endParaRPr lang="en-US"/>
          </a:p>
        </p:txBody>
      </p:sp>
    </p:spTree>
    <p:extLst>
      <p:ext uri="{BB962C8B-B14F-4D97-AF65-F5344CB8AC3E}">
        <p14:creationId xmlns:p14="http://schemas.microsoft.com/office/powerpoint/2010/main" val="1382050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t>XXXX</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userDrawn="1"/>
        </p:nvSpPr>
        <p:spPr>
          <a:xfrm>
            <a:off x="1523999" y="3426741"/>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a:solidFill>
                  <a:srgbClr val="FFC000"/>
                </a:solidFill>
              </a:rPr>
              <a:t>Preview and Review Slides For:</a:t>
            </a:r>
          </a:p>
        </p:txBody>
      </p:sp>
    </p:spTree>
    <p:extLst>
      <p:ext uri="{BB962C8B-B14F-4D97-AF65-F5344CB8AC3E}">
        <p14:creationId xmlns:p14="http://schemas.microsoft.com/office/powerpoint/2010/main" val="7030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Preview</a:t>
            </a:r>
          </a:p>
        </p:txBody>
      </p:sp>
    </p:spTree>
    <p:extLst>
      <p:ext uri="{BB962C8B-B14F-4D97-AF65-F5344CB8AC3E}">
        <p14:creationId xmlns:p14="http://schemas.microsoft.com/office/powerpoint/2010/main" val="203302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Video</a:t>
            </a:r>
          </a:p>
        </p:txBody>
      </p:sp>
      <p:sp>
        <p:nvSpPr>
          <p:cNvPr id="4" name="Subtitle 2"/>
          <p:cNvSpPr txBox="1">
            <a:spLocks/>
          </p:cNvSpPr>
          <p:nvPr userDrawn="1"/>
        </p:nvSpPr>
        <p:spPr>
          <a:xfrm>
            <a:off x="4571998" y="2906041"/>
            <a:ext cx="3048001"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solidFill>
                  <a:schemeClr val="tx1"/>
                </a:solidFill>
              </a:rPr>
              <a:t>Watch the video.</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4" name="Subtitle 2"/>
          <p:cNvSpPr txBox="1">
            <a:spLocks/>
          </p:cNvSpPr>
          <p:nvPr userDrawn="1"/>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Review</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94DA7-C7C0-AE4A-AB1E-E961C2AD0CA0}" type="datetimeFigureOut">
              <a:rPr lang="en-US" smtClean="0"/>
              <a:t>8/9/2017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8A0CC-561F-194B-B5B1-2D8AE72885F8}" type="slidenum">
              <a:rPr lang="en-US" smtClean="0"/>
              <a:t>‹#›</a:t>
            </a:fld>
            <a:endParaRPr lang="en-US"/>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485956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lvl="0"/>
            <a:r>
              <a:rPr lang="en-US"/>
              <a:t>Successful Lessons </a:t>
            </a:r>
            <a:r>
              <a:rPr lang="mr-IN"/>
              <a:t>–</a:t>
            </a:r>
            <a:r>
              <a:rPr lang="en-US"/>
              <a:t> Expecting the Unexpected</a:t>
            </a:r>
          </a:p>
          <a:p>
            <a:endParaRPr lang="en-US"/>
          </a:p>
        </p:txBody>
      </p:sp>
    </p:spTree>
    <p:extLst>
      <p:ext uri="{BB962C8B-B14F-4D97-AF65-F5344CB8AC3E}">
        <p14:creationId xmlns:p14="http://schemas.microsoft.com/office/powerpoint/2010/main" val="131159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extLst>
              <p:ext uri="{D42A27DB-BD31-4B8C-83A1-F6EECF244321}">
                <p14:modId xmlns:p14="http://schemas.microsoft.com/office/powerpoint/2010/main" val="1154705291"/>
              </p:ext>
            </p:extLst>
          </p:nvPr>
        </p:nvSpPr>
        <p:spPr>
          <a:xfrm>
            <a:off x="3030575" y="1246016"/>
            <a:ext cx="6250647" cy="1325563"/>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Calibri"/>
              </a:rPr>
              <a:t>Whole Group Discussion</a:t>
            </a:r>
          </a:p>
        </p:txBody>
      </p:sp>
      <p:sp>
        <p:nvSpPr>
          <p:cNvPr id="8" name="Content Placeholder 2"/>
          <p:cNvSpPr>
            <a:spLocks noGrp="1"/>
          </p:cNvSpPr>
          <p:nvPr>
            <p:ph idx="1"/>
          </p:nvPr>
        </p:nvSpPr>
        <p:spPr>
          <a:xfrm>
            <a:off x="1501600" y="2923039"/>
            <a:ext cx="9366697" cy="2845766"/>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t>What are some possible surprises in the classroom that might affect the success of a lesson that you planned?</a:t>
            </a:r>
          </a:p>
        </p:txBody>
      </p:sp>
    </p:spTree>
    <p:extLst>
      <p:ext uri="{BB962C8B-B14F-4D97-AF65-F5344CB8AC3E}">
        <p14:creationId xmlns:p14="http://schemas.microsoft.com/office/powerpoint/2010/main" val="187215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65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07365" y="256312"/>
            <a:ext cx="6616148" cy="1325563"/>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Experienced teachers know that it’s a good idea to prepare for the unexpected and have a:</a:t>
            </a:r>
          </a:p>
        </p:txBody>
      </p:sp>
      <p:sp>
        <p:nvSpPr>
          <p:cNvPr id="6" name="Content Placeholder 7"/>
          <p:cNvSpPr>
            <a:spLocks noGrp="1"/>
          </p:cNvSpPr>
          <p:nvPr>
            <p:ph idx="1"/>
          </p:nvPr>
        </p:nvSpPr>
        <p:spPr>
          <a:xfrm>
            <a:off x="2607365" y="1498151"/>
            <a:ext cx="5940287" cy="1672949"/>
          </a:xfrm>
        </p:spPr>
        <p:txBody>
          <a:bodyPr>
            <a:normAutofit fontScale="92500" lnSpcReduction="20000"/>
          </a:bodyPr>
          <a:lstStyle/>
          <a:p>
            <a:r>
              <a:rPr lang="en-US"/>
              <a:t>back-up plan, or “Plan B”, for all their activities.</a:t>
            </a:r>
          </a:p>
          <a:p>
            <a:r>
              <a:rPr lang="en-US"/>
              <a:t>well-written lesson plan.</a:t>
            </a:r>
          </a:p>
          <a:p>
            <a:r>
              <a:rPr lang="en-US"/>
              <a:t>strict set of rules.</a:t>
            </a:r>
          </a:p>
        </p:txBody>
      </p:sp>
      <p:sp>
        <p:nvSpPr>
          <p:cNvPr id="7" name="Title 1"/>
          <p:cNvSpPr txBox="1">
            <a:spLocks/>
          </p:cNvSpPr>
          <p:nvPr/>
        </p:nvSpPr>
        <p:spPr>
          <a:xfrm>
            <a:off x="2607365" y="3660188"/>
            <a:ext cx="6616148"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t>To handle interruptions during a lesson successfully and creatively, you should:</a:t>
            </a:r>
          </a:p>
        </p:txBody>
      </p:sp>
      <p:sp>
        <p:nvSpPr>
          <p:cNvPr id="8" name="Content Placeholder 7"/>
          <p:cNvSpPr txBox="1">
            <a:spLocks/>
          </p:cNvSpPr>
          <p:nvPr>
            <p:extLst>
              <p:ext uri="{D42A27DB-BD31-4B8C-83A1-F6EECF244321}">
                <p14:modId xmlns:p14="http://schemas.microsoft.com/office/powerpoint/2010/main" val="680331610"/>
              </p:ext>
            </p:extLst>
          </p:nvPr>
        </p:nvSpPr>
        <p:spPr>
          <a:xfrm>
            <a:off x="2607365" y="4902027"/>
            <a:ext cx="5940287" cy="1672949"/>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ignore the lesson plan.</a:t>
            </a:r>
          </a:p>
          <a:p>
            <a:r>
              <a:rPr lang="en-US"/>
              <a:t>write good lesson plans.</a:t>
            </a:r>
          </a:p>
          <a:p>
            <a:r>
              <a:rPr lang="en-US"/>
              <a:t>know the activities and materials very well.</a:t>
            </a:r>
          </a:p>
        </p:txBody>
      </p:sp>
    </p:spTree>
    <p:extLst>
      <p:ext uri="{BB962C8B-B14F-4D97-AF65-F5344CB8AC3E}">
        <p14:creationId xmlns:p14="http://schemas.microsoft.com/office/powerpoint/2010/main" val="1720356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97155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i="1"/>
              <a:t>Complete the paragraph with the correct words.</a:t>
            </a:r>
          </a:p>
        </p:txBody>
      </p:sp>
      <p:sp>
        <p:nvSpPr>
          <p:cNvPr id="4" name="Content Placeholder 2"/>
          <p:cNvSpPr>
            <a:spLocks noGrp="1"/>
          </p:cNvSpPr>
          <p:nvPr>
            <p:ph idx="1"/>
          </p:nvPr>
        </p:nvSpPr>
        <p:spPr>
          <a:xfrm>
            <a:off x="838200" y="1825625"/>
            <a:ext cx="10194235" cy="3322845"/>
          </a:xfrm>
        </p:spPr>
        <p:txBody>
          <a:bodyPr>
            <a:normAutofit lnSpcReduction="10000"/>
          </a:bodyPr>
          <a:lstStyle/>
          <a:p>
            <a:pPr marL="0" lvl="0" indent="0">
              <a:lnSpc>
                <a:spcPct val="100000"/>
              </a:lnSpc>
              <a:spcBef>
                <a:spcPts val="0"/>
              </a:spcBef>
              <a:buNone/>
            </a:pPr>
            <a:r>
              <a:rPr lang="en-US"/>
              <a:t>A __________ moment is an __________ interruption that can provide an __________ to teach your students something exciting and __________ that is not in your lesson plan. Teachable moments can create a positive learning __________, give students additional __________ in a real context, and __________ students who otherwise may feel shy or __________.</a:t>
            </a:r>
          </a:p>
        </p:txBody>
      </p:sp>
      <p:graphicFrame>
        <p:nvGraphicFramePr>
          <p:cNvPr id="5" name="Table 4"/>
          <p:cNvGraphicFramePr>
            <a:graphicFrameLocks noGrp="1"/>
          </p:cNvGraphicFramePr>
          <p:nvPr>
            <p:extLst>
              <p:ext uri="{D42A27DB-BD31-4B8C-83A1-F6EECF244321}">
                <p14:modId xmlns:p14="http://schemas.microsoft.com/office/powerpoint/2010/main" val="3907841431"/>
              </p:ext>
            </p:extLst>
          </p:nvPr>
        </p:nvGraphicFramePr>
        <p:xfrm>
          <a:off x="2162175" y="5191125"/>
          <a:ext cx="8128000" cy="91440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0">
                <a:tc>
                  <a:txBody>
                    <a:bodyPr/>
                    <a:lstStyle/>
                    <a:p>
                      <a:pPr>
                        <a:buNone/>
                      </a:pPr>
                      <a:r>
                        <a:rPr lang="en-US" sz="2400"/>
                        <a:t>unexpected</a:t>
                      </a:r>
                    </a:p>
                  </a:txBody>
                  <a:tcPr/>
                </a:tc>
                <a:tc>
                  <a:txBody>
                    <a:bodyPr/>
                    <a:lstStyle/>
                    <a:p>
                      <a:pPr>
                        <a:buNone/>
                      </a:pPr>
                      <a:r>
                        <a:rPr lang="en-US" sz="2400"/>
                        <a:t>empower</a:t>
                      </a:r>
                    </a:p>
                  </a:txBody>
                  <a:tcPr/>
                </a:tc>
                <a:tc>
                  <a:txBody>
                    <a:bodyPr/>
                    <a:lstStyle/>
                    <a:p>
                      <a:pPr>
                        <a:buNone/>
                      </a:pPr>
                      <a:r>
                        <a:rPr lang="en-US" sz="2400"/>
                        <a:t>practice</a:t>
                      </a:r>
                    </a:p>
                  </a:txBody>
                  <a:tcPr/>
                </a:tc>
                <a:tc>
                  <a:txBody>
                    <a:bodyPr/>
                    <a:lstStyle/>
                    <a:p>
                      <a:pPr>
                        <a:buNone/>
                      </a:pPr>
                      <a:r>
                        <a:rPr lang="en-US" sz="2400"/>
                        <a:t>unimportant</a:t>
                      </a:r>
                    </a:p>
                  </a:txBody>
                  <a:tcPr/>
                </a:tc>
                <a:extLst>
                  <a:ext uri="{0D108BD9-81ED-4DB2-BD59-A6C34878D82A}">
                    <a16:rowId xmlns:a16="http://schemas.microsoft.com/office/drawing/2014/main" val="10000"/>
                  </a:ext>
                </a:extLst>
              </a:tr>
              <a:tr h="370840">
                <a:tc>
                  <a:txBody>
                    <a:bodyPr/>
                    <a:lstStyle/>
                    <a:p>
                      <a:pPr>
                        <a:buNone/>
                      </a:pPr>
                      <a:r>
                        <a:rPr lang="en-US" sz="2400"/>
                        <a:t>worthwhile</a:t>
                      </a:r>
                    </a:p>
                  </a:txBody>
                  <a:tcPr/>
                </a:tc>
                <a:tc>
                  <a:txBody>
                    <a:bodyPr/>
                    <a:lstStyle/>
                    <a:p>
                      <a:pPr>
                        <a:buNone/>
                      </a:pPr>
                      <a:r>
                        <a:rPr lang="en-US" sz="2400"/>
                        <a:t>teachable</a:t>
                      </a:r>
                    </a:p>
                  </a:txBody>
                  <a:tcPr/>
                </a:tc>
                <a:tc>
                  <a:txBody>
                    <a:bodyPr/>
                    <a:lstStyle/>
                    <a:p>
                      <a:pPr>
                        <a:buNone/>
                      </a:pPr>
                      <a:r>
                        <a:rPr lang="en-US" sz="2400"/>
                        <a:t>environment</a:t>
                      </a:r>
                    </a:p>
                  </a:txBody>
                  <a:tcPr/>
                </a:tc>
                <a:tc>
                  <a:txBody>
                    <a:bodyPr/>
                    <a:lstStyle/>
                    <a:p>
                      <a:pPr>
                        <a:buNone/>
                      </a:pPr>
                      <a:r>
                        <a:rPr lang="en-US" sz="2400"/>
                        <a:t>opportunity</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3751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W PD Slides with Master Templates_New" id="{2266FC89-AB6E-3043-B08D-30364E84A770}" vid="{B05D4069-8DF4-E847-A428-DD3637CFD7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A0FF8C-0774-4082-AA3A-82AE2F918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61bbbb-4c92-4895-b151-036478dae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96BAC6-B39B-4313-993A-B6716B8EE4AD}">
  <ds:schemaRefs>
    <ds:schemaRef ds:uri="http://schemas.microsoft.com/sharepoint/v3/contenttype/forms"/>
  </ds:schemaRefs>
</ds:datastoreItem>
</file>

<file path=customXml/itemProps3.xml><?xml version="1.0" encoding="utf-8"?>
<ds:datastoreItem xmlns:ds="http://schemas.openxmlformats.org/officeDocument/2006/customXml" ds:itemID="{F43AC8F4-FAA7-496E-9457-B0599FEC119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4</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2017-08-09T19:54:05Z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