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begin by exploring each step of the lesson in more depth. First we’ll consider the warm-up. What do we already know about warm-ups?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groups of three or four. Ask them to discuss the prompt. Ask each group to select a representative who will share an idea from the group. </a:t>
            </a:r>
            <a:endParaRPr lang="en-US"/>
          </a:p>
          <a:p>
            <a:endParaRPr lang="en-US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review some big ideas about </a:t>
            </a:r>
            <a:r>
              <a:rPr lang="en-US" i="1"/>
              <a:t>warm-ups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. Read the prompt and think about the best match.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Have the whole group vote on the best match for each answer.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endParaRPr lang="en-US"/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Warm-ups:</a:t>
            </a:r>
            <a:r>
              <a:rPr lang="en-US"/>
              <a:t> </a:t>
            </a:r>
          </a:p>
          <a:p>
            <a:pPr marL="285750" indent="-285750">
              <a:buChar char="•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create interest and excitement about the topic.</a:t>
            </a:r>
            <a:r>
              <a:rPr lang="en-US"/>
              <a:t> </a:t>
            </a:r>
          </a:p>
          <a:p>
            <a:pPr marL="285750" indent="-285750">
              <a:buFontTx/>
              <a:buChar char="•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prepare students for new vocabulary, grammar structures, or language functions.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pPr marL="285750" indent="-285750">
              <a:buFontTx/>
              <a:buChar char="•"/>
            </a:pPr>
            <a:r>
              <a:rPr lang="en-US" kern="1200">
                <a:effectLst/>
                <a:latin typeface="+mn-lt"/>
                <a:ea typeface="+mn-ea"/>
                <a:cs typeface="+mn-cs"/>
              </a:rPr>
              <a:t>activate students’ prior knowledge.</a:t>
            </a:r>
            <a:endParaRPr lang="en-US">
              <a:latin typeface="+mn-lt"/>
            </a:endParaRPr>
          </a:p>
          <a:p>
            <a:pPr marL="171450" indent="-171450">
              <a:buFontTx/>
              <a:buChar char="-"/>
            </a:pPr>
            <a:endParaRPr lang="en-US">
              <a:effectLst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recall the warm-up they did in the beginning of the training, and to consider how it prepared them to begin the training.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Preview Prompt: What are some warm-up activities you use to prepare your students for a new lesson?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Allow two to three minutes for participants to take notes about </a:t>
            </a:r>
            <a:r>
              <a:rPr lang="en-US"/>
              <a:t>warm-ups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on Handout 5.1.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Warm Up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342885690"/>
              </p:ext>
            </p:extLst>
          </p:nvPr>
        </p:nvSpPr>
        <p:spPr>
          <a:xfrm>
            <a:off x="1538377" y="2352675"/>
            <a:ext cx="9144000" cy="195950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Small Group Discussion</a:t>
            </a:r>
          </a:p>
        </p:txBody>
      </p:sp>
      <p:sp>
        <p:nvSpPr>
          <p:cNvPr id="8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64296479"/>
              </p:ext>
            </p:extLst>
          </p:nvPr>
        </p:nvSpPr>
        <p:spPr>
          <a:xfrm>
            <a:off x="2250056" y="3448050"/>
            <a:ext cx="7685622" cy="1504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/>
              <a:t>What are some warm-up activities you use to prepare your students for a new lesson?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/>
              <a:t>Match the verbs in the left column with an object in the right column to create true statements. Warm-ups: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1	create			a	new vocabulary, grammar structures,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					or language functions.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/>
              <a:t>2	prepare		 b	students’ prior knowledge.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	students for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3	activate		c	interest and excitement about the 						topic.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D56F3F-93F9-44FA-BA5A-AB8DA0D3F1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A2EBB2-90E9-4681-92C7-A8693724C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DB7A8B-76EA-4E24-8D51-A95B70105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2017-08-09T19:27:35Z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