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2" r:id="rId5"/>
    <p:sldId id="256" r:id="rId6"/>
    <p:sldId id="258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3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1 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Welcome to this workshop on the steps of a lesson! This training will support teachers in moving beyond just doing activities from the book towards teaching </a:t>
            </a:r>
            <a:r>
              <a:rPr lang="en-US" i="1"/>
              <a:t>well-planned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lessons that get the most out of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Our World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i="1"/>
              <a:t>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2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take a minute to consider what we already do when we’re planning to teach a lesson. 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Ask participants to introduce themselves to a partner, and to respond to the prompt. Participants might discuss what they do first, second</a:t>
            </a:r>
            <a:r>
              <a:rPr lang="en-US"/>
              <a:t>,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 third, what the parts of their lessons are, what they do outside of the book, etc.</a:t>
            </a:r>
            <a:r>
              <a:rPr lang="en-US"/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a few minutes, call on a few participants to share with the whole group.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watch the introduction, listen carefully for the important steps to include in each lesson.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Review 1</a:t>
            </a:r>
            <a:r>
              <a:rPr lang="en-US" b="1"/>
              <a:t> 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Let’s review some big ideas from the video and the basic structure of each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lesson.</a:t>
            </a:r>
            <a:r>
              <a:rPr lang="en-US" i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Ask participants to read and respond to the prompts as a whole group. Type in their responses on the presentation tool.</a:t>
            </a:r>
            <a:r>
              <a:rPr lang="en-US"/>
              <a:t> </a:t>
            </a:r>
          </a:p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Answers:</a:t>
            </a:r>
            <a:r>
              <a:rPr lang="en-US" b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Experienced teachers know they need to do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 than simply follow the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in a student book one by one. They need to connect the book’s activities to their students’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abilities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and learning styles and to the overall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objectives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of the course.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2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read and respond to the prompt as a whole group. Drag the responses to the correct line. </a:t>
            </a:r>
          </a:p>
          <a:p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/>
              <a:t>Warm up </a:t>
            </a:r>
            <a:endParaRPr lang="en-US">
              <a:latin typeface="+mn-lt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Present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Practice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Apply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Extend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Wrap up </a:t>
            </a:r>
          </a:p>
          <a:p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Handout 5.1.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participants that they will be able to take notes on each step of a lesson on this handout.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Steps of a Lesson </a:t>
            </a:r>
            <a:r>
              <a:rPr lang="mr-IN"/>
              <a:t>–</a:t>
            </a:r>
            <a:r>
              <a:rPr lang="en-US"/>
              <a:t> Introduction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539" y="2714792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STEPS OF A LESSON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9726" y="140613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Paired Discussion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731697"/>
            <a:ext cx="10515600" cy="344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/>
              <a:t>How do you prepare to teach your lessons?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/>
              <a:t>Explain your process to a partner.</a:t>
            </a:r>
          </a:p>
        </p:txBody>
      </p:sp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97003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/>
              <a:t>Complete the paragraph with the correct words.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295599"/>
            <a:ext cx="10515600" cy="2107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Experienced teachers know they need to do _________ than simply follow the _________ in a student book one by one. They need to connect the book’s activities to their students’ _________ and learning styles and to the overall _________ of the course.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3559"/>
              </p:ext>
            </p:extLst>
          </p:nvPr>
        </p:nvGraphicFramePr>
        <p:xfrm>
          <a:off x="2032000" y="5357911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The six essential steps of an </a:t>
            </a:r>
            <a:r>
              <a:rPr lang="en-US" sz="2800" i="1"/>
              <a:t>Our World</a:t>
            </a:r>
            <a:r>
              <a:rPr lang="en-US" sz="2800"/>
              <a:t> lesson are: (in order)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570443"/>
            <a:ext cx="10515600" cy="3112135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/>
              <a:t>_________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/>
              <a:t>_________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/>
              <a:t>_________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/>
              <a:t>_________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/>
              <a:t>_________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/>
              <a:t>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82509"/>
              </p:ext>
            </p:extLst>
          </p:nvPr>
        </p:nvGraphicFramePr>
        <p:xfrm>
          <a:off x="2031999" y="5382119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Warm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Wrap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Extend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12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2CCC75-36D9-4033-9772-1A5409EF5B7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E9B240-8352-466A-98EA-F221A4DE08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BA4D7D-0995-497F-8688-2D1DCEA91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STEPS OF A LESSON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2017-08-09T19:26:17Z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