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62" r:id="rId5"/>
    <p:sldId id="264" r:id="rId6"/>
    <p:sldId id="263" r:id="rId7"/>
    <p:sldId id="261"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66C2-D12E-424A-9EBC-A08F6F7E3620}" type="datetimeFigureOut">
              <a:rPr lang="en-US" smtClean="0"/>
              <a:t>8/9/2017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0865-178D-BF4E-A50A-4D5312DC9DB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Preview </a:t>
            </a:r>
            <a:endParaRPr lang="en-US"/>
          </a:p>
          <a:p>
            <a:r>
              <a:rPr lang="en-US" b="1" i="1"/>
              <a:t>Take a moment to reflect on the game you shared in a small group earlier.</a:t>
            </a:r>
          </a:p>
          <a:p>
            <a:r>
              <a:rPr lang="en-US" b="1" i="1"/>
              <a:t> </a:t>
            </a:r>
            <a:r>
              <a:rPr lang="en-US" b="1"/>
              <a:t>Ask one or two participants to share their game and to describe the target language the game practices. After they share, ask them if the game was integrated into their lesson plan on purpose or if the game was use as a way to get learners engaged. </a:t>
            </a:r>
          </a:p>
          <a:p>
            <a:r>
              <a:rPr lang="en-US" b="1"/>
              <a:t>Answers will vary.</a:t>
            </a:r>
          </a:p>
        </p:txBody>
      </p:sp>
      <p:sp>
        <p:nvSpPr>
          <p:cNvPr id="4" name="Slide Number Placeholder 3"/>
          <p:cNvSpPr>
            <a:spLocks noGrp="1"/>
          </p:cNvSpPr>
          <p:nvPr>
            <p:ph type="sldNum" sz="quarter" idx="10"/>
          </p:nvPr>
        </p:nvSpPr>
        <p:spPr/>
        <p:txBody>
          <a:bodyPr/>
          <a:lstStyle/>
          <a:p>
            <a:fld id="{D08D0865-178D-BF4E-A50A-4D5312DC9DBC}" type="slidenum">
              <a:rPr lang="en-US" smtClean="0"/>
              <a:t>2</a:t>
            </a:fld>
            <a:endParaRPr lang="en-US"/>
          </a:p>
        </p:txBody>
      </p:sp>
    </p:spTree>
    <p:extLst>
      <p:ext uri="{BB962C8B-B14F-4D97-AF65-F5344CB8AC3E}">
        <p14:creationId xmlns:p14="http://schemas.microsoft.com/office/powerpoint/2010/main" val="1059034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Video</a:t>
            </a:r>
            <a:endParaRPr lang="en-US" b="0"/>
          </a:p>
          <a:p>
            <a:r>
              <a:rPr lang="en-US" b="0"/>
              <a:t>Play the video.</a:t>
            </a:r>
            <a:endParaRPr lang="en-US" b="1"/>
          </a:p>
        </p:txBody>
      </p:sp>
      <p:sp>
        <p:nvSpPr>
          <p:cNvPr id="4" name="Slide Number Placeholder 3"/>
          <p:cNvSpPr>
            <a:spLocks noGrp="1"/>
          </p:cNvSpPr>
          <p:nvPr>
            <p:ph type="sldNum" sz="quarter" idx="10"/>
          </p:nvPr>
        </p:nvSpPr>
        <p:spPr/>
        <p:txBody>
          <a:bodyPr/>
          <a:lstStyle/>
          <a:p>
            <a:fld id="{D08D0865-178D-BF4E-A50A-4D5312DC9DBC}" type="slidenum">
              <a:rPr lang="en-US" smtClean="0"/>
              <a:t>3</a:t>
            </a:fld>
            <a:endParaRPr lang="en-US"/>
          </a:p>
        </p:txBody>
      </p:sp>
    </p:spTree>
    <p:extLst>
      <p:ext uri="{BB962C8B-B14F-4D97-AF65-F5344CB8AC3E}">
        <p14:creationId xmlns:p14="http://schemas.microsoft.com/office/powerpoint/2010/main" val="874193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Review 1 </a:t>
            </a:r>
          </a:p>
          <a:p>
            <a:r>
              <a:rPr lang="en-US" b="0"/>
              <a:t>Ask participants to answer the prompt. Type their answers on the screen. </a:t>
            </a:r>
          </a:p>
          <a:p>
            <a:r>
              <a:rPr lang="en-US" b="0"/>
              <a:t>Answers: </a:t>
            </a:r>
          </a:p>
          <a:p>
            <a:pPr lvl="1"/>
            <a:r>
              <a:rPr lang="en-US" b="0" i="0"/>
              <a:t>1.</a:t>
            </a:r>
            <a:r>
              <a:rPr lang="en-US" b="0" i="0" baseline="0"/>
              <a:t> </a:t>
            </a:r>
            <a:r>
              <a:rPr lang="en-US" b="0" i="0"/>
              <a:t>Games are fun for children but should not be used just for fun.</a:t>
            </a:r>
          </a:p>
          <a:p>
            <a:pPr lvl="1"/>
            <a:r>
              <a:rPr lang="en-US" b="0" i="0"/>
              <a:t>2.</a:t>
            </a:r>
            <a:r>
              <a:rPr lang="en-US" b="0" i="0" baseline="0"/>
              <a:t> </a:t>
            </a:r>
            <a:r>
              <a:rPr lang="en-US" b="0" i="0"/>
              <a:t>Games should be linked to target language.</a:t>
            </a:r>
          </a:p>
        </p:txBody>
      </p:sp>
      <p:sp>
        <p:nvSpPr>
          <p:cNvPr id="4" name="Slide Number Placeholder 3"/>
          <p:cNvSpPr>
            <a:spLocks noGrp="1"/>
          </p:cNvSpPr>
          <p:nvPr>
            <p:ph type="sldNum" sz="quarter" idx="10"/>
          </p:nvPr>
        </p:nvSpPr>
        <p:spPr/>
        <p:txBody>
          <a:bodyPr/>
          <a:lstStyle/>
          <a:p>
            <a:fld id="{D08D0865-178D-BF4E-A50A-4D5312DC9DBC}" type="slidenum">
              <a:rPr lang="en-US" smtClean="0"/>
              <a:t>4</a:t>
            </a:fld>
            <a:endParaRPr lang="en-US"/>
          </a:p>
        </p:txBody>
      </p:sp>
    </p:spTree>
    <p:extLst>
      <p:ext uri="{BB962C8B-B14F-4D97-AF65-F5344CB8AC3E}">
        <p14:creationId xmlns:p14="http://schemas.microsoft.com/office/powerpoint/2010/main" val="309704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Review 2 </a:t>
            </a:r>
          </a:p>
          <a:p>
            <a:r>
              <a:rPr lang="en-US" b="0"/>
              <a:t>Ask participants to give specific examples for each of the multiple-</a:t>
            </a:r>
            <a:r>
              <a:rPr lang="en-US"/>
              <a:t>­</a:t>
            </a:r>
            <a:r>
              <a:rPr lang="en-US" b="0"/>
              <a:t>choice items.</a:t>
            </a:r>
            <a:r>
              <a:rPr lang="en-US"/>
              <a:t> </a:t>
            </a:r>
            <a:endParaRPr lang="en-US" b="0"/>
          </a:p>
          <a:p>
            <a:r>
              <a:rPr lang="en-US" b="0"/>
              <a:t>Answer: </a:t>
            </a:r>
          </a:p>
          <a:p>
            <a:r>
              <a:rPr lang="en-US" b="0"/>
              <a:t>All of the above. </a:t>
            </a:r>
          </a:p>
          <a:p>
            <a:r>
              <a:rPr lang="en-US" b="0"/>
              <a:t>Possible examples: </a:t>
            </a:r>
          </a:p>
          <a:p>
            <a:pPr marL="685800" lvl="1" indent="-228600">
              <a:buAutoNum type="alphaLcPeriod"/>
            </a:pPr>
            <a:r>
              <a:rPr lang="en-US" b="0" i="0"/>
              <a:t>It practiced new vocabulary: </a:t>
            </a:r>
          </a:p>
          <a:p>
            <a:pPr marL="457200" lvl="1" indent="0">
              <a:buNone/>
            </a:pPr>
            <a:r>
              <a:rPr lang="en-US" b="0" i="1"/>
              <a:t>Food such as eggs, soda, bowl of sugar</a:t>
            </a:r>
          </a:p>
          <a:p>
            <a:pPr lvl="1"/>
            <a:r>
              <a:rPr lang="en-US" b="0" i="0"/>
              <a:t>b.</a:t>
            </a:r>
            <a:r>
              <a:rPr lang="en-US" b="0" i="0" baseline="0"/>
              <a:t> </a:t>
            </a:r>
            <a:r>
              <a:rPr lang="en-US" b="0" i="0"/>
              <a:t>It practiced a new grammar point: </a:t>
            </a:r>
          </a:p>
          <a:p>
            <a:pPr lvl="1"/>
            <a:r>
              <a:rPr lang="en-US" b="0" i="1"/>
              <a:t>Is there/Are there?</a:t>
            </a:r>
          </a:p>
          <a:p>
            <a:pPr lvl="1"/>
            <a:r>
              <a:rPr lang="en-US" b="0" i="0"/>
              <a:t>c.</a:t>
            </a:r>
            <a:r>
              <a:rPr lang="en-US" b="0" i="0" baseline="0"/>
              <a:t> </a:t>
            </a:r>
            <a:r>
              <a:rPr lang="en-US" b="0" i="0"/>
              <a:t>It practiced a communicative function</a:t>
            </a:r>
            <a:r>
              <a:rPr lang="en-US" b="0" i="1"/>
              <a:t>: </a:t>
            </a:r>
          </a:p>
          <a:p>
            <a:pPr lvl="1"/>
            <a:r>
              <a:rPr lang="en-US" b="0" i="1"/>
              <a:t>Asking for quantities</a:t>
            </a:r>
          </a:p>
          <a:p>
            <a:pPr lvl="1"/>
            <a:r>
              <a:rPr lang="en-US" b="0" i="0"/>
              <a:t>d.</a:t>
            </a:r>
            <a:r>
              <a:rPr lang="en-US" b="0" i="0" baseline="0"/>
              <a:t> </a:t>
            </a:r>
            <a:r>
              <a:rPr lang="en-US" b="0" i="0"/>
              <a:t>It simulated authentic, real-</a:t>
            </a:r>
            <a:r>
              <a:rPr lang="en-US"/>
              <a:t>­</a:t>
            </a:r>
            <a:r>
              <a:rPr lang="en-US" b="0" i="0"/>
              <a:t>life communication:</a:t>
            </a:r>
            <a:r>
              <a:rPr lang="en-US"/>
              <a:t> </a:t>
            </a:r>
            <a:endParaRPr lang="en-US" b="0" i="0"/>
          </a:p>
          <a:p>
            <a:pPr lvl="1"/>
            <a:r>
              <a:rPr lang="en-US" b="0" i="1"/>
              <a:t>Talking in a kitchen</a:t>
            </a:r>
          </a:p>
        </p:txBody>
      </p:sp>
      <p:sp>
        <p:nvSpPr>
          <p:cNvPr id="4" name="Slide Number Placeholder 3"/>
          <p:cNvSpPr>
            <a:spLocks noGrp="1"/>
          </p:cNvSpPr>
          <p:nvPr>
            <p:ph type="sldNum" sz="quarter" idx="10"/>
          </p:nvPr>
        </p:nvSpPr>
        <p:spPr/>
        <p:txBody>
          <a:bodyPr/>
          <a:lstStyle/>
          <a:p>
            <a:fld id="{D08D0865-178D-BF4E-A50A-4D5312DC9DBC}" type="slidenum">
              <a:rPr lang="en-US" smtClean="0"/>
              <a:t>5</a:t>
            </a:fld>
            <a:endParaRPr lang="en-US"/>
          </a:p>
        </p:txBody>
      </p:sp>
    </p:spTree>
    <p:extLst>
      <p:ext uri="{BB962C8B-B14F-4D97-AF65-F5344CB8AC3E}">
        <p14:creationId xmlns:p14="http://schemas.microsoft.com/office/powerpoint/2010/main" val="1793896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t>XXXX</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userDrawn="1"/>
        </p:nvSpPr>
        <p:spPr>
          <a:xfrm>
            <a:off x="1523999" y="3426741"/>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a:solidFill>
                  <a:srgbClr val="FFC000"/>
                </a:solidFill>
              </a:rPr>
              <a:t>Preview and Review Slides For:</a:t>
            </a:r>
          </a:p>
        </p:txBody>
      </p:sp>
    </p:spTree>
    <p:extLst>
      <p:ext uri="{BB962C8B-B14F-4D97-AF65-F5344CB8AC3E}">
        <p14:creationId xmlns:p14="http://schemas.microsoft.com/office/powerpoint/2010/main" val="7030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Preview</a:t>
            </a:r>
          </a:p>
        </p:txBody>
      </p:sp>
    </p:spTree>
    <p:extLst>
      <p:ext uri="{BB962C8B-B14F-4D97-AF65-F5344CB8AC3E}">
        <p14:creationId xmlns:p14="http://schemas.microsoft.com/office/powerpoint/2010/main" val="203302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Video</a:t>
            </a:r>
          </a:p>
        </p:txBody>
      </p:sp>
      <p:sp>
        <p:nvSpPr>
          <p:cNvPr id="4" name="Subtitle 2"/>
          <p:cNvSpPr txBox="1">
            <a:spLocks/>
          </p:cNvSpPr>
          <p:nvPr userDrawn="1"/>
        </p:nvSpPr>
        <p:spPr>
          <a:xfrm>
            <a:off x="4571998" y="2906041"/>
            <a:ext cx="3048001"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solidFill>
                  <a:schemeClr val="tx1"/>
                </a:solidFill>
              </a:rPr>
              <a:t>Watch the video.</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4" name="Subtitle 2"/>
          <p:cNvSpPr txBox="1">
            <a:spLocks/>
          </p:cNvSpPr>
          <p:nvPr userDrawn="1"/>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Review</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94DA7-C7C0-AE4A-AB1E-E961C2AD0CA0}" type="datetimeFigureOut">
              <a:rPr lang="en-US" smtClean="0"/>
              <a:t>8/9/2017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8A0CC-561F-194B-B5B1-2D8AE72885F8}" type="slidenum">
              <a:rPr lang="en-US" smtClean="0"/>
              <a:t>‹#›</a:t>
            </a:fld>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485956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3998" y="4032081"/>
            <a:ext cx="10267408" cy="605340"/>
          </a:xfrm>
        </p:spPr>
        <p:txBody>
          <a:bodyPr>
            <a:normAutofit fontScale="92500"/>
          </a:bodyPr>
          <a:lstStyle/>
          <a:p>
            <a:r>
              <a:rPr lang="en-US"/>
              <a:t>Using Language Games – Connect Games to Language Learning</a:t>
            </a:r>
          </a:p>
        </p:txBody>
      </p:sp>
    </p:spTree>
    <p:extLst>
      <p:ext uri="{BB962C8B-B14F-4D97-AF65-F5344CB8AC3E}">
        <p14:creationId xmlns:p14="http://schemas.microsoft.com/office/powerpoint/2010/main" val="131159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a:t>Reflection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3600"/>
          </a:p>
          <a:p>
            <a:pPr marL="0" marR="0" lvl="0" indent="0" algn="ctr" defTabSz="914400" eaLnBrk="1" fontAlgn="auto" latinLnBrk="0" hangingPunct="1">
              <a:lnSpc>
                <a:spcPct val="100000"/>
              </a:lnSpc>
              <a:spcBef>
                <a:spcPts val="0"/>
              </a:spcBef>
              <a:spcAft>
                <a:spcPts val="0"/>
              </a:spcAft>
              <a:buClrTx/>
              <a:buSzTx/>
              <a:buFontTx/>
              <a:buNone/>
              <a:tabLst/>
              <a:defRPr/>
            </a:pPr>
            <a:r>
              <a:rPr lang="en-US" sz="3400"/>
              <a:t>Think about the game you shared earlier.</a:t>
            </a:r>
          </a:p>
          <a:p>
            <a:pPr marL="0" marR="0" lvl="0" indent="0" algn="ctr" defTabSz="914400" eaLnBrk="1" fontAlgn="auto" latinLnBrk="0" hangingPunct="1">
              <a:lnSpc>
                <a:spcPct val="100000"/>
              </a:lnSpc>
              <a:spcBef>
                <a:spcPts val="0"/>
              </a:spcBef>
              <a:spcAft>
                <a:spcPts val="0"/>
              </a:spcAft>
              <a:buClrTx/>
              <a:buSzTx/>
              <a:buFontTx/>
              <a:buNone/>
              <a:tabLst/>
              <a:defRPr/>
            </a:pPr>
            <a:r>
              <a:rPr lang="en-US" sz="3400"/>
              <a:t>What language or language skills did that game practice?</a:t>
            </a:r>
          </a:p>
        </p:txBody>
      </p:sp>
    </p:spTree>
    <p:extLst>
      <p:ext uri="{BB962C8B-B14F-4D97-AF65-F5344CB8AC3E}">
        <p14:creationId xmlns:p14="http://schemas.microsoft.com/office/powerpoint/2010/main" val="1497458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65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The teachers interviewed in the video mentioned two main points about the use of games with young learners. What were they?</a:t>
            </a:r>
          </a:p>
          <a:p>
            <a:pPr marL="0" marR="0" lvl="0" indent="0" defTabSz="914400" eaLnBrk="1" fontAlgn="auto" latinLnBrk="0" hangingPunct="1">
              <a:lnSpc>
                <a:spcPct val="100000"/>
              </a:lnSpc>
              <a:spcBef>
                <a:spcPts val="0"/>
              </a:spcBef>
              <a:spcAft>
                <a:spcPts val="0"/>
              </a:spcAft>
              <a:buClrTx/>
              <a:buSzTx/>
              <a:buFontTx/>
              <a:buNone/>
              <a:tabLst/>
              <a:defRPr/>
            </a:pPr>
            <a:endParaRPr lang="en-US" sz="3600"/>
          </a:p>
          <a:p>
            <a:pPr marL="0" marR="0" lvl="0" indent="0" defTabSz="914400" eaLnBrk="1" fontAlgn="auto" latinLnBrk="0" hangingPunct="1">
              <a:lnSpc>
                <a:spcPct val="100000"/>
              </a:lnSpc>
              <a:spcBef>
                <a:spcPts val="0"/>
              </a:spcBef>
              <a:spcAft>
                <a:spcPts val="0"/>
              </a:spcAft>
              <a:buClrTx/>
              <a:buSzTx/>
              <a:buFontTx/>
              <a:buNone/>
              <a:tabLst/>
              <a:defRPr/>
            </a:pPr>
            <a:r>
              <a:rPr lang="en-US" sz="3600"/>
              <a:t>1.</a:t>
            </a:r>
          </a:p>
          <a:p>
            <a:pPr marL="0" marR="0" lvl="0" indent="0" defTabSz="914400" eaLnBrk="1" fontAlgn="auto" latinLnBrk="0" hangingPunct="1">
              <a:lnSpc>
                <a:spcPct val="100000"/>
              </a:lnSpc>
              <a:spcBef>
                <a:spcPts val="0"/>
              </a:spcBef>
              <a:spcAft>
                <a:spcPts val="0"/>
              </a:spcAft>
              <a:buClrTx/>
              <a:buSzTx/>
              <a:buFontTx/>
              <a:buNone/>
              <a:tabLst/>
              <a:defRPr/>
            </a:pPr>
            <a:endParaRPr lang="en-US" sz="3600"/>
          </a:p>
          <a:p>
            <a:pPr marL="0" marR="0" lvl="0" indent="0" defTabSz="914400" eaLnBrk="1" fontAlgn="auto" latinLnBrk="0" hangingPunct="1">
              <a:lnSpc>
                <a:spcPct val="100000"/>
              </a:lnSpc>
              <a:spcBef>
                <a:spcPts val="0"/>
              </a:spcBef>
              <a:spcAft>
                <a:spcPts val="0"/>
              </a:spcAft>
              <a:buClrTx/>
              <a:buSzTx/>
              <a:buFontTx/>
              <a:buNone/>
              <a:tabLst/>
              <a:defRPr/>
            </a:pPr>
            <a:r>
              <a:rPr lang="en-US" sz="3600"/>
              <a:t>2.</a:t>
            </a:r>
          </a:p>
        </p:txBody>
      </p:sp>
      <p:cxnSp>
        <p:nvCxnSpPr>
          <p:cNvPr id="5" name="Straight Connector 4"/>
          <p:cNvCxnSpPr/>
          <p:nvPr/>
        </p:nvCxnSpPr>
        <p:spPr>
          <a:xfrm>
            <a:off x="1419497" y="3466011"/>
            <a:ext cx="9666514" cy="87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484811" y="4541520"/>
            <a:ext cx="9666514" cy="87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35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extLst>
              <p:ext uri="{D42A27DB-BD31-4B8C-83A1-F6EECF244321}">
                <p14:modId xmlns:p14="http://schemas.microsoft.com/office/powerpoint/2010/main" val="366163185"/>
              </p:ext>
            </p:extLst>
          </p:nvPr>
        </p:nvSpPr>
        <p:spPr/>
        <p:txBody>
          <a:bodyPr vert="horz" lIns="91440" tIns="45720" rIns="91440" bIns="45720" rtlCol="0" anchor="t">
            <a:normAutofit/>
          </a:bodyPr>
          <a:lstStyle/>
          <a:p>
            <a:pPr marL="0" indent="0">
              <a:lnSpc>
                <a:spcPct val="100000"/>
              </a:lnSpc>
              <a:spcBef>
                <a:spcPts val="0"/>
              </a:spcBef>
              <a:buNone/>
              <a:defRPr/>
            </a:pPr>
            <a:r>
              <a:rPr lang="en-US"/>
              <a:t>The board game in </a:t>
            </a:r>
            <a:r>
              <a:rPr lang="en-US" i="1"/>
              <a:t>What’s for Dinner?</a:t>
            </a:r>
            <a:r>
              <a:rPr lang="en-US"/>
              <a:t> is a good example of connecting a game to language learning because:</a:t>
            </a:r>
          </a:p>
          <a:p>
            <a:pPr marL="0" marR="0" lvl="0" indent="0" defTabSz="914400" eaLnBrk="1" fontAlgn="auto" latinLnBrk="0" hangingPunct="1">
              <a:lnSpc>
                <a:spcPct val="100000"/>
              </a:lnSpc>
              <a:spcBef>
                <a:spcPts val="0"/>
              </a:spcBef>
              <a:spcAft>
                <a:spcPts val="0"/>
              </a:spcAft>
              <a:buClrTx/>
              <a:buSzTx/>
              <a:buFontTx/>
              <a:buNone/>
              <a:tabLst/>
              <a:defRPr/>
            </a:pPr>
            <a:endParaRPr lang="en-US" sz="3600"/>
          </a:p>
          <a:p>
            <a:pPr lvl="1">
              <a:lnSpc>
                <a:spcPct val="100000"/>
              </a:lnSpc>
              <a:spcBef>
                <a:spcPts val="0"/>
              </a:spcBef>
              <a:buFont typeface="Courier New" panose="02070309020205020404" pitchFamily="49" charset="0"/>
              <a:buChar char="o"/>
              <a:defRPr/>
            </a:pPr>
            <a:r>
              <a:rPr lang="en-US" sz="2800"/>
              <a:t> it practices new vocabulary in a meaningful context</a:t>
            </a:r>
          </a:p>
          <a:p>
            <a:pPr lvl="1">
              <a:lnSpc>
                <a:spcPct val="100000"/>
              </a:lnSpc>
              <a:spcBef>
                <a:spcPts val="0"/>
              </a:spcBef>
              <a:buFont typeface="Courier New" panose="02070309020205020404" pitchFamily="49" charset="0"/>
              <a:buChar char="o"/>
              <a:defRPr/>
            </a:pPr>
            <a:r>
              <a:rPr lang="en-US" sz="2800"/>
              <a:t> it practices a new grammar point in a meaningful context</a:t>
            </a:r>
          </a:p>
          <a:p>
            <a:pPr lvl="1">
              <a:lnSpc>
                <a:spcPct val="100000"/>
              </a:lnSpc>
              <a:spcBef>
                <a:spcPts val="0"/>
              </a:spcBef>
              <a:buFont typeface="Courier New" panose="02070309020205020404" pitchFamily="49" charset="0"/>
              <a:buChar char="o"/>
              <a:defRPr/>
            </a:pPr>
            <a:r>
              <a:rPr lang="en-US" sz="2800"/>
              <a:t> it practices a communicative function</a:t>
            </a:r>
          </a:p>
          <a:p>
            <a:pPr lvl="1">
              <a:lnSpc>
                <a:spcPct val="100000"/>
              </a:lnSpc>
              <a:spcBef>
                <a:spcPts val="0"/>
              </a:spcBef>
              <a:buFont typeface="Courier New" panose="02070309020205020404" pitchFamily="49" charset="0"/>
              <a:buChar char="o"/>
              <a:defRPr/>
            </a:pPr>
            <a:r>
              <a:rPr lang="en-US" sz="2800"/>
              <a:t> it is similar to authentic, real-life communication</a:t>
            </a:r>
          </a:p>
          <a:p>
            <a:pPr lvl="1">
              <a:lnSpc>
                <a:spcPct val="100000"/>
              </a:lnSpc>
              <a:spcBef>
                <a:spcPts val="0"/>
              </a:spcBef>
              <a:buFont typeface="Courier New" panose="02070309020205020404" pitchFamily="49" charset="0"/>
              <a:buChar char="o"/>
              <a:defRPr/>
            </a:pPr>
            <a:r>
              <a:rPr lang="en-US" sz="2800"/>
              <a:t> All of the above.</a:t>
            </a:r>
          </a:p>
        </p:txBody>
      </p:sp>
    </p:spTree>
    <p:extLst>
      <p:ext uri="{BB962C8B-B14F-4D97-AF65-F5344CB8AC3E}">
        <p14:creationId xmlns:p14="http://schemas.microsoft.com/office/powerpoint/2010/main" val="3314000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FE4CE1-FDF9-40A1-8AB3-B7753DDF8E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61bbbb-4c92-4895-b151-036478dae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4097DA-A3B7-41FE-9572-54312F97347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05AA9CF-1A16-4D72-8FA2-0139A3C378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4</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2017-08-09T15:07:31Z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