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64" r:id="rId6"/>
    <p:sldId id="258"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 </a:t>
            </a:r>
          </a:p>
          <a:p>
            <a:r>
              <a:rPr lang="en-US" b="0" i="1"/>
              <a:t>Welcome to this workshop on using language games. Using games is a developmentally appropriate approach for teaching young learners, and children love to play them! This workshop will give you an opportunity to share your favorite language games with each other and learn about the power of games for teaching young learners English. </a:t>
            </a:r>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94602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2 </a:t>
            </a:r>
          </a:p>
          <a:p>
            <a:r>
              <a:rPr lang="en-US" b="0"/>
              <a:t>Distribute Handout 4.1. </a:t>
            </a:r>
          </a:p>
          <a:p>
            <a:r>
              <a:rPr lang="en-US" b="0" i="1"/>
              <a:t>First, let’s see what kinds of games you already use in class.  List the games your students like to play in class on your handout. </a:t>
            </a:r>
          </a:p>
          <a:p>
            <a:r>
              <a:rPr lang="en-US" b="0"/>
              <a:t>Put participants in small groups to share their games and discuss the prompt. </a:t>
            </a:r>
          </a:p>
          <a:p>
            <a:r>
              <a:rPr lang="en-US" b="0"/>
              <a:t>Tell participants to complete the handout with as many games as they can. Be sure they include reasons why they are good for young learners.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a:t>Play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254832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a:t>
            </a:r>
          </a:p>
          <a:p>
            <a:r>
              <a:rPr lang="en-US" b="0" i="1"/>
              <a:t>You just heard at least ten reasons to use games in this video segment. In small groups, make a list of as many reasons as you can. </a:t>
            </a:r>
          </a:p>
          <a:p>
            <a:r>
              <a:rPr lang="en-US" b="0"/>
              <a:t>Ask participants to share answers. Type some reasons on the screen. </a:t>
            </a:r>
          </a:p>
          <a:p>
            <a:r>
              <a:rPr lang="en-US" b="0"/>
              <a:t>Possible answers: </a:t>
            </a:r>
          </a:p>
          <a:p>
            <a:pPr lvl="1"/>
            <a:r>
              <a:rPr lang="en-US" b="0" i="0"/>
              <a:t>1.</a:t>
            </a:r>
            <a:r>
              <a:rPr lang="en-US" b="0" i="0" baseline="0"/>
              <a:t> </a:t>
            </a:r>
            <a:r>
              <a:rPr lang="en-US" b="0" i="0"/>
              <a:t>Children love playing games</a:t>
            </a:r>
          </a:p>
          <a:p>
            <a:pPr lvl="1"/>
            <a:r>
              <a:rPr lang="en-US" b="0" i="0"/>
              <a:t>2.</a:t>
            </a:r>
            <a:r>
              <a:rPr lang="en-US" b="0" i="0" baseline="0"/>
              <a:t> </a:t>
            </a:r>
            <a:r>
              <a:rPr lang="en-US" b="0" i="0"/>
              <a:t>Active and interactive</a:t>
            </a:r>
          </a:p>
          <a:p>
            <a:pPr lvl="1"/>
            <a:r>
              <a:rPr lang="en-US" b="0" i="0"/>
              <a:t>3.</a:t>
            </a:r>
            <a:r>
              <a:rPr lang="en-US" b="0" i="0" baseline="0"/>
              <a:t> </a:t>
            </a:r>
            <a:r>
              <a:rPr lang="en-US" b="0" i="0"/>
              <a:t>Motivating</a:t>
            </a:r>
          </a:p>
          <a:p>
            <a:pPr lvl="1"/>
            <a:r>
              <a:rPr lang="en-US" b="0" i="0"/>
              <a:t>4.</a:t>
            </a:r>
            <a:r>
              <a:rPr lang="en-US" b="0" i="0" baseline="0"/>
              <a:t> </a:t>
            </a:r>
            <a:r>
              <a:rPr lang="en-US" b="0" i="0"/>
              <a:t>Stress free</a:t>
            </a:r>
          </a:p>
          <a:p>
            <a:pPr lvl="1"/>
            <a:r>
              <a:rPr lang="en-US" b="0" i="0"/>
              <a:t>5.</a:t>
            </a:r>
            <a:r>
              <a:rPr lang="en-US" b="0" i="0" baseline="0"/>
              <a:t> </a:t>
            </a:r>
            <a:r>
              <a:rPr lang="en-US" b="0" i="0"/>
              <a:t>Meaningful context</a:t>
            </a:r>
          </a:p>
          <a:p>
            <a:pPr lvl="1"/>
            <a:r>
              <a:rPr lang="en-US" b="0" i="0"/>
              <a:t>6.</a:t>
            </a:r>
            <a:r>
              <a:rPr lang="en-US" b="0" i="0" baseline="0"/>
              <a:t> </a:t>
            </a:r>
            <a:r>
              <a:rPr lang="en-US" b="0" i="0"/>
              <a:t>Learner-</a:t>
            </a:r>
            <a:r>
              <a:rPr lang="en-US"/>
              <a:t>­</a:t>
            </a:r>
            <a:r>
              <a:rPr lang="en-US" b="0" i="0"/>
              <a:t>centered</a:t>
            </a:r>
          </a:p>
          <a:p>
            <a:pPr lvl="1"/>
            <a:r>
              <a:rPr lang="en-US" b="0" i="0"/>
              <a:t>7.</a:t>
            </a:r>
            <a:r>
              <a:rPr lang="en-US" b="0" i="0" baseline="0"/>
              <a:t> </a:t>
            </a:r>
            <a:r>
              <a:rPr lang="en-US" b="0" i="0"/>
              <a:t>Integrate language skills</a:t>
            </a:r>
          </a:p>
          <a:p>
            <a:pPr lvl="1"/>
            <a:r>
              <a:rPr lang="en-US" b="0" i="0"/>
              <a:t>8.</a:t>
            </a:r>
            <a:r>
              <a:rPr lang="en-US" b="0" i="0" baseline="0"/>
              <a:t> </a:t>
            </a:r>
            <a:r>
              <a:rPr lang="en-US" b="0" i="0"/>
              <a:t>Encourage creative and spontaneous use of language</a:t>
            </a:r>
          </a:p>
          <a:p>
            <a:pPr lvl="1"/>
            <a:r>
              <a:rPr lang="en-US" b="0" i="0"/>
              <a:t>9.</a:t>
            </a:r>
            <a:r>
              <a:rPr lang="en-US" b="0" i="0" baseline="0"/>
              <a:t> </a:t>
            </a:r>
            <a:r>
              <a:rPr lang="en-US" b="0" i="0"/>
              <a:t>Creates cooperative learning environment</a:t>
            </a:r>
          </a:p>
          <a:p>
            <a:pPr marL="457200" lvl="1" indent="0">
              <a:buNone/>
            </a:pPr>
            <a:r>
              <a:rPr lang="en-US" b="0" i="0"/>
              <a:t>10.</a:t>
            </a:r>
            <a:r>
              <a:rPr lang="en-US" b="0" i="0" baseline="0"/>
              <a:t> </a:t>
            </a:r>
            <a:r>
              <a:rPr lang="en-US" b="0" i="0"/>
              <a:t>Appeal to different learning styles</a:t>
            </a:r>
          </a:p>
          <a:p>
            <a:pPr marL="0" indent="0">
              <a:buNone/>
            </a:pPr>
            <a:r>
              <a:rPr lang="en-US" b="0" i="0"/>
              <a:t>In the next sections, you will be introduced to three tips for using language games that will help you engage your young learners more effectively in the English language classroom. </a:t>
            </a:r>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Using Language Games - Introduction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a:t>USING LANGUAGE GAMES</a:t>
            </a:r>
          </a:p>
        </p:txBody>
      </p:sp>
    </p:spTree>
    <p:extLst>
      <p:ext uri="{BB962C8B-B14F-4D97-AF65-F5344CB8AC3E}">
        <p14:creationId xmlns:p14="http://schemas.microsoft.com/office/powerpoint/2010/main" val="12514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a:t>Small Group Discussion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400"/>
          </a:p>
          <a:p>
            <a:pPr marL="0" marR="0" lvl="0" indent="0" algn="ctr" defTabSz="914400" eaLnBrk="1" fontAlgn="auto" latinLnBrk="0" hangingPunct="1">
              <a:lnSpc>
                <a:spcPct val="100000"/>
              </a:lnSpc>
              <a:spcBef>
                <a:spcPts val="0"/>
              </a:spcBef>
              <a:spcAft>
                <a:spcPts val="0"/>
              </a:spcAft>
              <a:buClrTx/>
              <a:buSzTx/>
              <a:buFontTx/>
              <a:buNone/>
              <a:tabLst/>
              <a:defRPr/>
            </a:pPr>
            <a:r>
              <a:rPr lang="en-US" sz="3400"/>
              <a:t>What games are popular with your students?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3400"/>
              <a:t>Why are these language games good for young learners?</a:t>
            </a:r>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200" i="1"/>
              <a:t>Reasons to use games: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1.</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2.</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3.</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4.</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0" marR="0" lvl="0" indent="0" defTabSz="914400" eaLnBrk="1" fontAlgn="auto" latinLnBrk="0" hangingPunct="1">
              <a:lnSpc>
                <a:spcPct val="100000"/>
              </a:lnSpc>
              <a:spcBef>
                <a:spcPts val="0"/>
              </a:spcBef>
              <a:spcAft>
                <a:spcPts val="0"/>
              </a:spcAft>
              <a:buClrTx/>
              <a:buSzTx/>
              <a:buFontTx/>
              <a:buNone/>
              <a:tabLst/>
              <a:defRPr/>
            </a:pPr>
            <a:r>
              <a:rPr lang="en-US" sz="3600"/>
              <a:t>5.</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cxnSp>
        <p:nvCxnSpPr>
          <p:cNvPr id="5" name="Straight Connector 4"/>
          <p:cNvCxnSpPr/>
          <p:nvPr/>
        </p:nvCxnSpPr>
        <p:spPr>
          <a:xfrm flipV="1">
            <a:off x="1393371" y="2055223"/>
            <a:ext cx="9849395" cy="60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393371" y="2799806"/>
            <a:ext cx="9849395" cy="60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393371" y="3544389"/>
            <a:ext cx="9849395" cy="60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393371" y="4288972"/>
            <a:ext cx="9849395" cy="60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393370" y="5033555"/>
            <a:ext cx="9849395" cy="60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5977BA-C77B-40C4-95A4-DEC0A1191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1D4583-12D2-4F9A-B970-CB289CBEC8DA}">
  <ds:schemaRefs>
    <ds:schemaRef ds:uri="http://schemas.microsoft.com/sharepoint/v3/contenttype/forms"/>
  </ds:schemaRefs>
</ds:datastoreItem>
</file>

<file path=customXml/itemProps3.xml><?xml version="1.0" encoding="utf-8"?>
<ds:datastoreItem xmlns:ds="http://schemas.openxmlformats.org/officeDocument/2006/customXml" ds:itemID="{DCD97985-CC52-4BC0-AD5D-2246D8F3DC1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2017-08-09T14:48:52Z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