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8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1</a:t>
            </a:r>
          </a:p>
          <a:p>
            <a:r>
              <a:rPr lang="en-US" b="0"/>
              <a:t>With the whole group, ask this question and call on two or three participants to share an example of something they do after storytelling. </a:t>
            </a:r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/>
              <a:t>Play</a:t>
            </a:r>
            <a:r>
              <a:rPr lang="en-US" b="0" baseline="0"/>
              <a:t> the video.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1 </a:t>
            </a:r>
          </a:p>
          <a:p>
            <a:r>
              <a:rPr lang="en-US" b="0"/>
              <a:t>Ask participants the question. Ask for a few examples. </a:t>
            </a:r>
          </a:p>
          <a:p>
            <a:r>
              <a:rPr lang="en-US" b="0"/>
              <a:t>Possible Answers: </a:t>
            </a:r>
          </a:p>
          <a:p>
            <a:pPr lvl="1"/>
            <a:r>
              <a:rPr lang="en-US" b="0" i="0"/>
              <a:t>1.</a:t>
            </a:r>
            <a:r>
              <a:rPr lang="en-US" b="0" i="0" baseline="0"/>
              <a:t> </a:t>
            </a:r>
            <a:r>
              <a:rPr lang="en-US" b="0" i="0"/>
              <a:t>Check predictions.</a:t>
            </a:r>
          </a:p>
          <a:p>
            <a:pPr lvl="1"/>
            <a:r>
              <a:rPr lang="en-US" b="0" i="0"/>
              <a:t>2.</a:t>
            </a:r>
            <a:r>
              <a:rPr lang="en-US" b="0" i="0" baseline="0"/>
              <a:t> </a:t>
            </a:r>
            <a:r>
              <a:rPr lang="en-US" b="0" i="0"/>
              <a:t>Reorder the story (using pictures or sentence strips).</a:t>
            </a:r>
          </a:p>
          <a:p>
            <a:pPr lvl="1"/>
            <a:r>
              <a:rPr lang="en-US" b="0" i="0"/>
              <a:t>3.</a:t>
            </a:r>
            <a:r>
              <a:rPr lang="en-US" b="0" i="0" baseline="0"/>
              <a:t> </a:t>
            </a:r>
            <a:r>
              <a:rPr lang="en-US" b="0" i="0"/>
              <a:t>Retell the story</a:t>
            </a:r>
          </a:p>
          <a:p>
            <a:pPr lvl="1"/>
            <a:r>
              <a:rPr lang="en-US" b="0" i="0"/>
              <a:t>4.</a:t>
            </a:r>
            <a:r>
              <a:rPr lang="en-US" b="0" i="0" baseline="0"/>
              <a:t> </a:t>
            </a:r>
            <a:r>
              <a:rPr lang="en-US" b="0" i="0"/>
              <a:t>Role play the story.</a:t>
            </a:r>
          </a:p>
          <a:p>
            <a:r>
              <a:rPr lang="en-US" b="0" i="0"/>
              <a:t>Have participants complete their handout by listing examples of after-</a:t>
            </a:r>
            <a:r>
              <a:rPr lang="en-US"/>
              <a:t>­</a:t>
            </a:r>
            <a:r>
              <a:rPr lang="en-US" b="0" i="0"/>
              <a:t>storytelling activities.</a:t>
            </a:r>
            <a:r>
              <a:rPr lang="en-US"/>
              <a:t> 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2 </a:t>
            </a:r>
          </a:p>
          <a:p>
            <a:r>
              <a:rPr lang="en-US" b="0" i="1"/>
              <a:t>Let’s take a minute to review some important aspects of after-</a:t>
            </a:r>
            <a:r>
              <a:rPr lang="en-US" i="1"/>
              <a:t>­</a:t>
            </a:r>
            <a:r>
              <a:rPr lang="en-US" b="0" i="1"/>
              <a:t>storytelling follow-</a:t>
            </a:r>
            <a:r>
              <a:rPr lang="en-US" i="1"/>
              <a:t>­</a:t>
            </a:r>
            <a:r>
              <a:rPr lang="en-US" b="0" i="1"/>
              <a:t>up activities.</a:t>
            </a:r>
            <a:r>
              <a:rPr lang="en-US" i="1"/>
              <a:t> </a:t>
            </a:r>
            <a:endParaRPr lang="en-US" b="0" i="1"/>
          </a:p>
          <a:p>
            <a:r>
              <a:rPr lang="en-US" b="0"/>
              <a:t>Ask participants to select the correct words to complete the sentences. </a:t>
            </a:r>
          </a:p>
          <a:p>
            <a:r>
              <a:rPr lang="en-US" b="0"/>
              <a:t>Answers:   </a:t>
            </a:r>
          </a:p>
          <a:p>
            <a:r>
              <a:rPr lang="en-US" b="0"/>
              <a:t>After storytelling, be sure to do follow-</a:t>
            </a:r>
            <a:r>
              <a:rPr lang="en-US"/>
              <a:t>­</a:t>
            </a:r>
            <a:r>
              <a:rPr lang="en-US" b="0"/>
              <a:t>up activities to </a:t>
            </a:r>
            <a:r>
              <a:rPr lang="en-US" b="1" u="sng"/>
              <a:t>check</a:t>
            </a:r>
            <a:r>
              <a:rPr lang="en-US" b="0"/>
              <a:t> comprehension. Post-</a:t>
            </a:r>
            <a:r>
              <a:rPr lang="en-US"/>
              <a:t>­</a:t>
            </a:r>
            <a:r>
              <a:rPr lang="en-US" b="0"/>
              <a:t>storytelling activities should also give learners </a:t>
            </a:r>
            <a:r>
              <a:rPr lang="en-US" b="1" u="sng"/>
              <a:t>practice</a:t>
            </a:r>
            <a:r>
              <a:rPr lang="en-US" b="0"/>
              <a:t> using the new language </a:t>
            </a:r>
            <a:r>
              <a:rPr lang="en-US" b="1" u="sng"/>
              <a:t>structures and</a:t>
            </a:r>
            <a:r>
              <a:rPr lang="en-US" b="1"/>
              <a:t> </a:t>
            </a:r>
            <a:r>
              <a:rPr lang="en-US" b="1" u="sng"/>
              <a:t>vocabulary</a:t>
            </a:r>
            <a:r>
              <a:rPr lang="en-US" b="0"/>
              <a:t>. Always try to use all four language skills, </a:t>
            </a:r>
            <a:r>
              <a:rPr lang="en-US" b="1" u="sng"/>
              <a:t>cooperative</a:t>
            </a:r>
            <a:r>
              <a:rPr lang="en-US" b="0"/>
              <a:t> activities, and activities that suit different </a:t>
            </a:r>
            <a:r>
              <a:rPr lang="en-US" b="1" u="sng"/>
              <a:t>learning styles</a:t>
            </a:r>
            <a:r>
              <a:rPr lang="en-US" b="1"/>
              <a:t> </a:t>
            </a:r>
            <a:r>
              <a:rPr lang="en-US" b="0"/>
              <a:t>and intelligences.</a:t>
            </a:r>
            <a:r>
              <a:rPr lang="en-US"/>
              <a:t> 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0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Storytelling and More! – After Storytelling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/>
              <a:t>Whole Group Discussion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What do you usually do after storytelling as a follow-up activity? Share an example with the group.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/>
              <a:t>Whole Group Discussion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some follow-up activities you can do after storytelling?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6204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/>
              <a:t>Complete the sentences with the word or phrase.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/>
              <a:t>After storytelling, be sure to do follow-up activities to ____________ comprehension.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/>
              <a:t>Post-storytelling activities should also give learners _________ using the new ______________.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/>
              <a:t>Always try to use all four language skills, ___________ activities, and activities that suit different ______________ and intelligences.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793603"/>
              </p:ext>
            </p:extLst>
          </p:nvPr>
        </p:nvGraphicFramePr>
        <p:xfrm>
          <a:off x="2032000" y="4606835"/>
          <a:ext cx="8128000" cy="118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259556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99305019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r>
                        <a:rPr lang="en-US" b="0"/>
                        <a:t>Learning</a:t>
                      </a:r>
                      <a:r>
                        <a:rPr lang="en-US" b="0" baseline="0"/>
                        <a:t> styles</a:t>
                      </a:r>
                      <a:endParaRPr lang="en-US" b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Characters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04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Cooperative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Structures and vocabulary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71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Practice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Check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49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7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D7F554-A66B-45E3-8E5F-CFD3BAD168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BCC6AC-F1CF-440C-8AD2-8B41BE7E5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C8720C-D8C1-4E80-AC49-EE02A96602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2017-08-09T14:35:49Z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