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0"/>
  </p:notesMasterIdLst>
  <p:sldIdLst>
    <p:sldId id="262" r:id="rId5"/>
    <p:sldId id="258" r:id="rId6"/>
    <p:sldId id="263" r:id="rId7"/>
    <p:sldId id="261"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theme" Target="theme/theme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viewProps" Target="viewProp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presProps" Target="presProps.xml"/><Relationship Id="rId5" Type="http://schemas.openxmlformats.org/officeDocument/2006/relationships/slide" Target="slides/slide1.xml"/><Relationship Id="rId10"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6E66C2-D12E-424A-9EBC-A08F6F7E3620}" type="datetimeFigureOut">
              <a:rPr lang="en-US" smtClean="0"/>
              <a:t>8/9/2017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08D0865-178D-BF4E-A50A-4D5312DC9DBC}"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Preview 1</a:t>
            </a:r>
          </a:p>
          <a:p>
            <a:r>
              <a:rPr lang="en-US" b="0" i="1" u="none"/>
              <a:t>Once we’ve previewed language and concepts, and set a purpose for listening, we are ready to tell the story. But there are many things we can do DURING the story to engage and support our young learners. What are some things you already do when you tell stories to your students? </a:t>
            </a:r>
          </a:p>
          <a:p>
            <a:r>
              <a:rPr lang="en-US" b="0"/>
              <a:t>As participants share answers, write their ideas on the screen. </a:t>
            </a:r>
            <a:endParaRPr lang="en-US" b="0" i="1"/>
          </a:p>
        </p:txBody>
      </p:sp>
      <p:sp>
        <p:nvSpPr>
          <p:cNvPr id="4" name="Slide Number Placeholder 3"/>
          <p:cNvSpPr>
            <a:spLocks noGrp="1"/>
          </p:cNvSpPr>
          <p:nvPr>
            <p:ph type="sldNum" sz="quarter" idx="10"/>
          </p:nvPr>
        </p:nvSpPr>
        <p:spPr/>
        <p:txBody>
          <a:bodyPr/>
          <a:lstStyle/>
          <a:p>
            <a:fld id="{D08D0865-178D-BF4E-A50A-4D5312DC9DBC}" type="slidenum">
              <a:rPr lang="en-US" smtClean="0"/>
              <a:t>2</a:t>
            </a:fld>
            <a:endParaRPr lang="en-US"/>
          </a:p>
        </p:txBody>
      </p:sp>
    </p:spTree>
    <p:extLst>
      <p:ext uri="{BB962C8B-B14F-4D97-AF65-F5344CB8AC3E}">
        <p14:creationId xmlns:p14="http://schemas.microsoft.com/office/powerpoint/2010/main" val="15436131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Video</a:t>
            </a:r>
            <a:endParaRPr lang="en-US" b="0"/>
          </a:p>
          <a:p>
            <a:r>
              <a:rPr lang="en-US" b="0"/>
              <a:t>Play</a:t>
            </a:r>
            <a:r>
              <a:rPr lang="en-US" b="0" baseline="0"/>
              <a:t> the video.</a:t>
            </a:r>
            <a:endParaRPr lang="en-US" b="1"/>
          </a:p>
        </p:txBody>
      </p:sp>
      <p:sp>
        <p:nvSpPr>
          <p:cNvPr id="4" name="Slide Number Placeholder 3"/>
          <p:cNvSpPr>
            <a:spLocks noGrp="1"/>
          </p:cNvSpPr>
          <p:nvPr>
            <p:ph type="sldNum" sz="quarter" idx="10"/>
          </p:nvPr>
        </p:nvSpPr>
        <p:spPr/>
        <p:txBody>
          <a:bodyPr/>
          <a:lstStyle/>
          <a:p>
            <a:fld id="{D08D0865-178D-BF4E-A50A-4D5312DC9DBC}" type="slidenum">
              <a:rPr lang="en-US" smtClean="0"/>
              <a:t>3</a:t>
            </a:fld>
            <a:endParaRPr lang="en-US"/>
          </a:p>
        </p:txBody>
      </p:sp>
    </p:spTree>
    <p:extLst>
      <p:ext uri="{BB962C8B-B14F-4D97-AF65-F5344CB8AC3E}">
        <p14:creationId xmlns:p14="http://schemas.microsoft.com/office/powerpoint/2010/main" val="247847863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1 </a:t>
            </a:r>
          </a:p>
          <a:p>
            <a:r>
              <a:rPr lang="en-US" b="0"/>
              <a:t>Divide participants into small groups. Ask them to discuss the prompt. </a:t>
            </a:r>
          </a:p>
          <a:p>
            <a:r>
              <a:rPr lang="en-US" b="0"/>
              <a:t>Ask participants to share examples. As you write them on the screen, participants complete the “During Storytelling” part of Handout 3.2. </a:t>
            </a:r>
          </a:p>
          <a:p>
            <a:r>
              <a:rPr lang="en-US" b="0"/>
              <a:t>Answers: </a:t>
            </a:r>
          </a:p>
          <a:p>
            <a:pPr lvl="1"/>
            <a:r>
              <a:rPr lang="en-US" b="0" i="0"/>
              <a:t>1.</a:t>
            </a:r>
            <a:r>
              <a:rPr lang="en-US" b="0" i="0" baseline="0"/>
              <a:t> </a:t>
            </a:r>
            <a:r>
              <a:rPr lang="en-US" b="0" i="0"/>
              <a:t>Ask questions</a:t>
            </a:r>
          </a:p>
          <a:p>
            <a:pPr lvl="1"/>
            <a:r>
              <a:rPr lang="en-US" b="0" i="0"/>
              <a:t>2.</a:t>
            </a:r>
            <a:r>
              <a:rPr lang="en-US" b="0" i="0" baseline="0"/>
              <a:t> </a:t>
            </a:r>
            <a:r>
              <a:rPr lang="en-US" b="0" i="0"/>
              <a:t>Repeat key phrases or chants</a:t>
            </a:r>
          </a:p>
          <a:p>
            <a:pPr lvl="1"/>
            <a:r>
              <a:rPr lang="en-US" b="0" i="0"/>
              <a:t>3.</a:t>
            </a:r>
            <a:r>
              <a:rPr lang="en-US" b="0" i="0" baseline="0"/>
              <a:t> </a:t>
            </a:r>
            <a:r>
              <a:rPr lang="en-US" b="0" i="0"/>
              <a:t>Integrate movement and gestures</a:t>
            </a:r>
          </a:p>
          <a:p>
            <a:pPr lvl="1"/>
            <a:r>
              <a:rPr lang="en-US" b="0" i="0"/>
              <a:t>4.</a:t>
            </a:r>
            <a:r>
              <a:rPr lang="en-US" b="0" i="0" baseline="0"/>
              <a:t> </a:t>
            </a:r>
            <a:r>
              <a:rPr lang="en-US" b="0" i="0"/>
              <a:t>Predict the ending</a:t>
            </a:r>
          </a:p>
        </p:txBody>
      </p:sp>
      <p:sp>
        <p:nvSpPr>
          <p:cNvPr id="4" name="Slide Number Placeholder 3"/>
          <p:cNvSpPr>
            <a:spLocks noGrp="1"/>
          </p:cNvSpPr>
          <p:nvPr>
            <p:ph type="sldNum" sz="quarter" idx="10"/>
          </p:nvPr>
        </p:nvSpPr>
        <p:spPr/>
        <p:txBody>
          <a:bodyPr/>
          <a:lstStyle/>
          <a:p>
            <a:fld id="{D08D0865-178D-BF4E-A50A-4D5312DC9DBC}" type="slidenum">
              <a:rPr lang="en-US" smtClean="0"/>
              <a:t>4</a:t>
            </a:fld>
            <a:endParaRPr lang="en-US"/>
          </a:p>
        </p:txBody>
      </p:sp>
    </p:spTree>
    <p:extLst>
      <p:ext uri="{BB962C8B-B14F-4D97-AF65-F5344CB8AC3E}">
        <p14:creationId xmlns:p14="http://schemas.microsoft.com/office/powerpoint/2010/main" val="3097041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a:t>Review 2 </a:t>
            </a:r>
          </a:p>
          <a:p>
            <a:r>
              <a:rPr lang="en-US" b="0" i="1"/>
              <a:t>Let’s review what we know about “During storytelling” activities. </a:t>
            </a:r>
          </a:p>
          <a:p>
            <a:r>
              <a:rPr lang="en-US" b="0"/>
              <a:t>Read the questions and ask the group to vote on the best answers. Have participants do the activity on the screen. </a:t>
            </a:r>
          </a:p>
          <a:p>
            <a:r>
              <a:rPr lang="en-US" b="0"/>
              <a:t>Answers: </a:t>
            </a:r>
          </a:p>
          <a:p>
            <a:pPr lvl="1"/>
            <a:r>
              <a:rPr lang="en-US" b="0" i="0"/>
              <a:t>1.</a:t>
            </a:r>
            <a:r>
              <a:rPr lang="en-US" b="0" i="0" baseline="0"/>
              <a:t> </a:t>
            </a:r>
            <a:r>
              <a:rPr lang="en-US" b="0" i="0"/>
              <a:t>All of the above</a:t>
            </a:r>
          </a:p>
          <a:p>
            <a:pPr lvl="1"/>
            <a:r>
              <a:rPr lang="en-US" b="0" i="0"/>
              <a:t>2.</a:t>
            </a:r>
            <a:r>
              <a:rPr lang="en-US" b="0" i="0" baseline="0"/>
              <a:t> </a:t>
            </a:r>
            <a:r>
              <a:rPr lang="en-US" b="0" i="0"/>
              <a:t>check comprehension of the characters, setting, and plot.</a:t>
            </a:r>
          </a:p>
        </p:txBody>
      </p:sp>
      <p:sp>
        <p:nvSpPr>
          <p:cNvPr id="4" name="Slide Number Placeholder 3"/>
          <p:cNvSpPr>
            <a:spLocks noGrp="1"/>
          </p:cNvSpPr>
          <p:nvPr>
            <p:ph type="sldNum" sz="quarter" idx="10"/>
          </p:nvPr>
        </p:nvSpPr>
        <p:spPr/>
        <p:txBody>
          <a:bodyPr/>
          <a:lstStyle/>
          <a:p>
            <a:fld id="{D08D0865-178D-BF4E-A50A-4D5312DC9DBC}" type="slidenum">
              <a:rPr lang="en-US" smtClean="0"/>
              <a:t>5</a:t>
            </a:fld>
            <a:endParaRPr lang="en-US"/>
          </a:p>
        </p:txBody>
      </p:sp>
    </p:spTree>
    <p:extLst>
      <p:ext uri="{BB962C8B-B14F-4D97-AF65-F5344CB8AC3E}">
        <p14:creationId xmlns:p14="http://schemas.microsoft.com/office/powerpoint/2010/main" val="326893093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1523999" y="4032081"/>
            <a:ext cx="9144000" cy="605340"/>
          </a:xfrm>
          <a:ln>
            <a:noFill/>
          </a:ln>
        </p:spPr>
        <p:txBody>
          <a:bodyPr>
            <a:normAutofit/>
          </a:bodyPr>
          <a:lstStyle>
            <a:lvl1pPr marL="0" marR="0" indent="0" algn="l" defTabSz="914400" eaLnBrk="1" fontAlgn="auto" latinLnBrk="0" hangingPunct="1">
              <a:lnSpc>
                <a:spcPct val="100000"/>
              </a:lnSpc>
              <a:spcBef>
                <a:spcPts val="0"/>
              </a:spcBef>
              <a:spcAft>
                <a:spcPts val="0"/>
              </a:spcAft>
              <a:buClrTx/>
              <a:buSzTx/>
              <a:buFontTx/>
              <a:buNone/>
              <a:tabLst/>
              <a:defRPr sz="3200" b="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defTabSz="914400" eaLnBrk="1" fontAlgn="auto" latinLnBrk="0" hangingPunct="1">
              <a:lnSpc>
                <a:spcPct val="100000"/>
              </a:lnSpc>
              <a:spcBef>
                <a:spcPts val="0"/>
              </a:spcBef>
              <a:spcAft>
                <a:spcPts val="0"/>
              </a:spcAft>
              <a:buClrTx/>
              <a:buSzTx/>
              <a:buFontTx/>
              <a:buNone/>
              <a:tabLst/>
              <a:defRPr/>
            </a:pPr>
            <a:r>
              <a:rPr lang="en-US"/>
              <a:t>XXXX</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51483" y="-382125"/>
            <a:ext cx="5689032" cy="4267200"/>
          </a:xfrm>
          <a:prstGeom prst="rect">
            <a:avLst/>
          </a:prstGeom>
        </p:spPr>
      </p:pic>
      <p:sp>
        <p:nvSpPr>
          <p:cNvPr id="9" name="Subtitle 2"/>
          <p:cNvSpPr txBox="1">
            <a:spLocks/>
          </p:cNvSpPr>
          <p:nvPr userDrawn="1"/>
        </p:nvSpPr>
        <p:spPr>
          <a:xfrm>
            <a:off x="1523999" y="3426741"/>
            <a:ext cx="9144000"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a:solidFill>
                  <a:srgbClr val="FFC000"/>
                </a:solidFill>
              </a:rPr>
              <a:t>Preview and Review Slides For:</a:t>
            </a:r>
          </a:p>
        </p:txBody>
      </p:sp>
    </p:spTree>
    <p:extLst>
      <p:ext uri="{BB962C8B-B14F-4D97-AF65-F5344CB8AC3E}">
        <p14:creationId xmlns:p14="http://schemas.microsoft.com/office/powerpoint/2010/main" val="7030011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Preview</a:t>
            </a:r>
          </a:p>
        </p:txBody>
      </p:sp>
    </p:spTree>
    <p:extLst>
      <p:ext uri="{BB962C8B-B14F-4D97-AF65-F5344CB8AC3E}">
        <p14:creationId xmlns:p14="http://schemas.microsoft.com/office/powerpoint/2010/main" val="2033021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Video">
    <p:spTree>
      <p:nvGrpSpPr>
        <p:cNvPr id="1" name=""/>
        <p:cNvGrpSpPr/>
        <p:nvPr/>
      </p:nvGrpSpPr>
      <p:grpSpPr>
        <a:xfrm>
          <a:off x="0" y="0"/>
          <a:ext cx="0" cy="0"/>
          <a:chOff x="0" y="0"/>
          <a:chExt cx="0" cy="0"/>
        </a:xfrm>
      </p:grpSpPr>
      <p:sp>
        <p:nvSpPr>
          <p:cNvPr id="7" name="Subtitle 2"/>
          <p:cNvSpPr txBox="1">
            <a:spLocks/>
          </p:cNvSpPr>
          <p:nvPr userDrawn="1"/>
        </p:nvSpPr>
        <p:spPr>
          <a:xfrm>
            <a:off x="5545720" y="6279392"/>
            <a:ext cx="1100559"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Video</a:t>
            </a:r>
          </a:p>
        </p:txBody>
      </p:sp>
      <p:sp>
        <p:nvSpPr>
          <p:cNvPr id="4" name="Subtitle 2"/>
          <p:cNvSpPr txBox="1">
            <a:spLocks/>
          </p:cNvSpPr>
          <p:nvPr userDrawn="1"/>
        </p:nvSpPr>
        <p:spPr>
          <a:xfrm>
            <a:off x="4571998" y="2906041"/>
            <a:ext cx="3048001" cy="605340"/>
          </a:xfrm>
          <a:prstGeom prst="rect">
            <a:avLst/>
          </a:prstGeom>
        </p:spPr>
        <p:txBody>
          <a:bodyPr vert="horz" lIns="91440" tIns="45720" rIns="91440" bIns="45720" rtlCol="0">
            <a:normAutofit/>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lgn="ctr">
              <a:defRPr/>
            </a:pPr>
            <a:r>
              <a:rPr lang="en-US">
                <a:solidFill>
                  <a:schemeClr val="tx1"/>
                </a:solidFill>
              </a:rPr>
              <a:t>Watch the video.</a:t>
            </a:r>
          </a:p>
        </p:txBody>
      </p:sp>
    </p:spTree>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Review">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838200" y="980673"/>
            <a:ext cx="10515600" cy="4351338"/>
          </a:xfrm>
        </p:spPr>
        <p:txBody>
          <a:bodyPr/>
          <a:lstStyle>
            <a:lvl1pPr>
              <a:defRPr sz="3200"/>
            </a:lvl1pPr>
          </a:lstStyle>
          <a:p>
            <a:pPr marL="228600" marR="0" lvl="0" indent="-228600" algn="l" defTabSz="914400" rtl="0" eaLnBrk="1" fontAlgn="auto" latinLnBrk="0" hangingPunct="1">
              <a:lnSpc>
                <a:spcPct val="90000"/>
              </a:lnSpc>
              <a:spcBef>
                <a:spcPts val="1000"/>
              </a:spcBef>
              <a:spcAft>
                <a:spcPts val="0"/>
              </a:spcAft>
              <a:buClrTx/>
              <a:buSzTx/>
              <a:buFont typeface="Arial"/>
              <a:buNone/>
              <a:tabLst/>
              <a:defRPr/>
            </a:pPr>
            <a:r>
              <a:rPr lang="en-US"/>
              <a:t>XXXXX</a:t>
            </a:r>
          </a:p>
        </p:txBody>
      </p:sp>
      <p:sp>
        <p:nvSpPr>
          <p:cNvPr id="4" name="Subtitle 2"/>
          <p:cNvSpPr txBox="1">
            <a:spLocks/>
          </p:cNvSpPr>
          <p:nvPr userDrawn="1"/>
        </p:nvSpPr>
        <p:spPr>
          <a:xfrm>
            <a:off x="5622161" y="6290967"/>
            <a:ext cx="1033282" cy="387626"/>
          </a:xfrm>
          <a:prstGeom prst="rect">
            <a:avLst/>
          </a:prstGeom>
        </p:spPr>
        <p:txBody>
          <a:bodyPr vert="horz" lIns="91440" tIns="45720" rIns="91440" bIns="45720" rtlCol="0">
            <a:normAutofit lnSpcReduction="10000"/>
          </a:bodyPr>
          <a:lstStyle>
            <a:lvl1pPr marL="0" marR="0" indent="0" algn="l" defTabSz="914400" rtl="0" eaLnBrk="1" fontAlgn="auto" latinLnBrk="0" hangingPunct="1">
              <a:lnSpc>
                <a:spcPct val="100000"/>
              </a:lnSpc>
              <a:spcBef>
                <a:spcPts val="0"/>
              </a:spcBef>
              <a:spcAft>
                <a:spcPts val="0"/>
              </a:spcAft>
              <a:buClrTx/>
              <a:buSzTx/>
              <a:buFontTx/>
              <a:buNone/>
              <a:tabLst/>
              <a:defRPr sz="3200" b="1"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defRPr/>
            </a:pPr>
            <a:r>
              <a:rPr lang="en-US" sz="2000">
                <a:solidFill>
                  <a:srgbClr val="FFC000"/>
                </a:solidFill>
              </a:rPr>
              <a:t>Review</a:t>
            </a:r>
          </a:p>
        </p:txBody>
      </p:sp>
    </p:spTree>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94DA7-C7C0-AE4A-AB1E-E961C2AD0CA0}" type="datetimeFigureOut">
              <a:rPr lang="en-US" smtClean="0"/>
              <a:t>8/9/2017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EE8A0CC-561F-194B-B5B1-2D8AE72885F8}" type="slidenum">
              <a:rPr lang="en-US" smtClean="0"/>
              <a:t>‹#›</a:t>
            </a:fld>
            <a:endParaRPr lang="en-US"/>
          </a:p>
        </p:txBody>
      </p:sp>
      <p:pic>
        <p:nvPicPr>
          <p:cNvPr id="7" name="Picture 6"/>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266700" y="5889122"/>
            <a:ext cx="1714500" cy="708163"/>
          </a:xfrm>
          <a:prstGeom prst="rect">
            <a:avLst/>
          </a:prstGeom>
        </p:spPr>
      </p:pic>
    </p:spTree>
    <p:extLst>
      <p:ext uri="{BB962C8B-B14F-4D97-AF65-F5344CB8AC3E}">
        <p14:creationId xmlns:p14="http://schemas.microsoft.com/office/powerpoint/2010/main" val="48595632"/>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61" r:id="rId3"/>
    <p:sldLayoutId id="2147483660"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p:txBody>
          <a:bodyPr/>
          <a:lstStyle/>
          <a:p>
            <a:r>
              <a:rPr lang="en-US"/>
              <a:t>Storytelling and More! – During Storytelling</a:t>
            </a:r>
          </a:p>
        </p:txBody>
      </p:sp>
    </p:spTree>
    <p:extLst>
      <p:ext uri="{BB962C8B-B14F-4D97-AF65-F5344CB8AC3E}">
        <p14:creationId xmlns:p14="http://schemas.microsoft.com/office/powerpoint/2010/main" val="13115906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a:t>Discussion:</a:t>
            </a:r>
            <a:br>
              <a:rPr lang="en-US"/>
            </a:br>
            <a:r>
              <a:rPr lang="en-US"/>
              <a:t>What are some things you usually do to engage your learners in a story?</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p:txBody>
      </p:sp>
      <p:cxnSp>
        <p:nvCxnSpPr>
          <p:cNvPr id="9" name="Straight Connector 8"/>
          <p:cNvCxnSpPr>
            <a:endCxn id="3" idx="3"/>
          </p:cNvCxnSpPr>
          <p:nvPr/>
        </p:nvCxnSpPr>
        <p:spPr>
          <a:xfrm>
            <a:off x="1114697" y="3152503"/>
            <a:ext cx="10239103" cy="3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1114697" y="3714206"/>
            <a:ext cx="10239103" cy="3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1114696" y="4272070"/>
            <a:ext cx="10239103" cy="3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a:off x="1114697" y="4829934"/>
            <a:ext cx="10239103" cy="3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114697" y="5383959"/>
            <a:ext cx="10239103" cy="383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178752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16513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i="1"/>
              <a:t>Small group discussion:</a:t>
            </a:r>
          </a:p>
          <a:p>
            <a:pPr marL="0" marR="0" lvl="0" indent="0" defTabSz="914400" eaLnBrk="1" fontAlgn="auto" latinLnBrk="0" hangingPunct="1">
              <a:lnSpc>
                <a:spcPct val="100000"/>
              </a:lnSpc>
              <a:spcBef>
                <a:spcPts val="0"/>
              </a:spcBef>
              <a:spcAft>
                <a:spcPts val="0"/>
              </a:spcAft>
              <a:buClrTx/>
              <a:buSzTx/>
              <a:buFontTx/>
              <a:buNone/>
              <a:tabLst/>
              <a:defRPr/>
            </a:pPr>
            <a:r>
              <a:rPr lang="en-US"/>
              <a:t>What are some during-storytelling activities to do with students?</a:t>
            </a:r>
          </a:p>
          <a:p>
            <a:pPr marL="0" marR="0" lvl="0" indent="0" defTabSz="914400" eaLnBrk="1" fontAlgn="auto" latinLnBrk="0" hangingPunct="1">
              <a:lnSpc>
                <a:spcPct val="100000"/>
              </a:lnSpc>
              <a:spcBef>
                <a:spcPts val="0"/>
              </a:spcBef>
              <a:spcAft>
                <a:spcPts val="0"/>
              </a:spcAft>
              <a:buClrTx/>
              <a:buSzTx/>
              <a:buFontTx/>
              <a:buNone/>
              <a:tabLst/>
              <a:defRPr/>
            </a:pPr>
            <a:endParaRPr lang="en-US" sz="3600"/>
          </a:p>
        </p:txBody>
      </p:sp>
      <p:graphicFrame>
        <p:nvGraphicFramePr>
          <p:cNvPr id="2" name="Table 1"/>
          <p:cNvGraphicFramePr>
            <a:graphicFrameLocks noGrp="1"/>
          </p:cNvGraphicFramePr>
          <p:nvPr>
            <p:extLst>
              <p:ext uri="{D42A27DB-BD31-4B8C-83A1-F6EECF244321}">
                <p14:modId xmlns:p14="http://schemas.microsoft.com/office/powerpoint/2010/main" val="3400767539"/>
              </p:ext>
            </p:extLst>
          </p:nvPr>
        </p:nvGraphicFramePr>
        <p:xfrm>
          <a:off x="1791062" y="2481943"/>
          <a:ext cx="8609876" cy="3383280"/>
        </p:xfrm>
        <a:graphic>
          <a:graphicData uri="http://schemas.openxmlformats.org/drawingml/2006/table">
            <a:tbl>
              <a:tblPr firstRow="1" bandRow="1">
                <a:tableStyleId>{5C22544A-7EE6-4342-B048-85BDC9FD1C3A}</a:tableStyleId>
              </a:tblPr>
              <a:tblGrid>
                <a:gridCol w="4304938">
                  <a:extLst>
                    <a:ext uri="{9D8B030D-6E8A-4147-A177-3AD203B41FA5}">
                      <a16:colId xmlns:a16="http://schemas.microsoft.com/office/drawing/2014/main" val="2948324003"/>
                    </a:ext>
                  </a:extLst>
                </a:gridCol>
                <a:gridCol w="4304938">
                  <a:extLst>
                    <a:ext uri="{9D8B030D-6E8A-4147-A177-3AD203B41FA5}">
                      <a16:colId xmlns:a16="http://schemas.microsoft.com/office/drawing/2014/main" val="2766736847"/>
                    </a:ext>
                  </a:extLst>
                </a:gridCol>
              </a:tblGrid>
              <a:tr h="3359572">
                <a:tc>
                  <a:txBody>
                    <a:bodyPr/>
                    <a:lstStyle/>
                    <a:p>
                      <a:r>
                        <a:rPr lang="en-US" sz="2000"/>
                        <a:t>During Storytelling</a:t>
                      </a:r>
                    </a:p>
                  </a:txBody>
                  <a:tcPr>
                    <a:noFill/>
                  </a:tcPr>
                </a:tc>
                <a:tc>
                  <a:txBody>
                    <a:bodyPr/>
                    <a:lstStyle/>
                    <a:p>
                      <a:endParaRPr lang="en-US"/>
                    </a:p>
                    <a:p>
                      <a:r>
                        <a:rPr lang="en-US"/>
                        <a:t>1.</a:t>
                      </a:r>
                    </a:p>
                    <a:p>
                      <a:endParaRPr lang="en-US"/>
                    </a:p>
                    <a:p>
                      <a:endParaRPr lang="en-US"/>
                    </a:p>
                    <a:p>
                      <a:r>
                        <a:rPr lang="en-US"/>
                        <a:t>2.</a:t>
                      </a:r>
                    </a:p>
                    <a:p>
                      <a:endParaRPr lang="en-US"/>
                    </a:p>
                    <a:p>
                      <a:endParaRPr lang="en-US"/>
                    </a:p>
                    <a:p>
                      <a:r>
                        <a:rPr lang="en-US"/>
                        <a:t>3.</a:t>
                      </a:r>
                    </a:p>
                    <a:p>
                      <a:endParaRPr lang="en-US"/>
                    </a:p>
                    <a:p>
                      <a:endParaRPr lang="en-US"/>
                    </a:p>
                    <a:p>
                      <a:r>
                        <a:rPr lang="en-US"/>
                        <a:t>4.</a:t>
                      </a:r>
                    </a:p>
                    <a:p>
                      <a:endParaRPr lang="en-US"/>
                    </a:p>
                  </a:txBody>
                  <a:tcPr>
                    <a:noFill/>
                  </a:tcPr>
                </a:tc>
                <a:extLst>
                  <a:ext uri="{0D108BD9-81ED-4DB2-BD59-A6C34878D82A}">
                    <a16:rowId xmlns:a16="http://schemas.microsoft.com/office/drawing/2014/main" val="2383738204"/>
                  </a:ext>
                </a:extLst>
              </a:tr>
            </a:tbl>
          </a:graphicData>
        </a:graphic>
      </p:graphicFrame>
      <p:cxnSp>
        <p:nvCxnSpPr>
          <p:cNvPr id="6" name="Straight Connector 5"/>
          <p:cNvCxnSpPr/>
          <p:nvPr/>
        </p:nvCxnSpPr>
        <p:spPr>
          <a:xfrm>
            <a:off x="6470469" y="3008297"/>
            <a:ext cx="36053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470469" y="3822549"/>
            <a:ext cx="36053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9"/>
          <p:cNvCxnSpPr/>
          <p:nvPr/>
        </p:nvCxnSpPr>
        <p:spPr>
          <a:xfrm>
            <a:off x="6470469" y="4623737"/>
            <a:ext cx="36053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a:off x="6470469" y="5459760"/>
            <a:ext cx="360534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2035637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extLst>
              <p:ext uri="{D42A27DB-BD31-4B8C-83A1-F6EECF244321}">
                <p14:modId xmlns:p14="http://schemas.microsoft.com/office/powerpoint/2010/main" val="4131539533"/>
              </p:ext>
            </p:extLst>
          </p:nvPr>
        </p:nvSpPr>
        <p:spPr/>
        <p:txBody>
          <a:bodyPr vert="horz" lIns="91440" tIns="45720" rIns="91440" bIns="45720" rtlCol="0" anchor="t">
            <a:norm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en-US"/>
              <a:t>1. During-storytelling activities are used to:</a:t>
            </a:r>
          </a:p>
          <a:p>
            <a:pPr lvl="1">
              <a:lnSpc>
                <a:spcPct val="100000"/>
              </a:lnSpc>
              <a:spcBef>
                <a:spcPts val="0"/>
              </a:spcBef>
              <a:buFont typeface="Courier New" panose="02070309020205020404" pitchFamily="49" charset="0"/>
              <a:buChar char="o"/>
              <a:defRPr/>
            </a:pPr>
            <a:r>
              <a:rPr lang="en-US"/>
              <a:t> </a:t>
            </a:r>
            <a:r>
              <a:rPr lang="en-US" sz="2800"/>
              <a:t>check comprehension</a:t>
            </a:r>
          </a:p>
          <a:p>
            <a:pPr lvl="1">
              <a:lnSpc>
                <a:spcPct val="100000"/>
              </a:lnSpc>
              <a:spcBef>
                <a:spcPts val="0"/>
              </a:spcBef>
              <a:buFont typeface="Courier New" panose="02070309020205020404" pitchFamily="49" charset="0"/>
              <a:buChar char="o"/>
              <a:defRPr/>
            </a:pPr>
            <a:r>
              <a:rPr lang="en-US" sz="2800"/>
              <a:t> keep students’ interest</a:t>
            </a:r>
          </a:p>
          <a:p>
            <a:pPr lvl="1">
              <a:lnSpc>
                <a:spcPct val="100000"/>
              </a:lnSpc>
              <a:spcBef>
                <a:spcPts val="0"/>
              </a:spcBef>
              <a:buFont typeface="Courier New" panose="02070309020205020404" pitchFamily="49" charset="0"/>
              <a:buChar char="o"/>
              <a:defRPr/>
            </a:pPr>
            <a:r>
              <a:rPr lang="en-US" sz="2800"/>
              <a:t> help students practice English</a:t>
            </a:r>
          </a:p>
          <a:p>
            <a:pPr lvl="1">
              <a:lnSpc>
                <a:spcPct val="100000"/>
              </a:lnSpc>
              <a:spcBef>
                <a:spcPts val="0"/>
              </a:spcBef>
              <a:buFont typeface="Courier New" panose="02070309020205020404" pitchFamily="49" charset="0"/>
              <a:buChar char="o"/>
              <a:defRPr/>
            </a:pPr>
            <a:r>
              <a:rPr lang="en-US" sz="2800"/>
              <a:t> All of the above</a:t>
            </a:r>
          </a:p>
          <a:p>
            <a:pPr marL="0" marR="0" lvl="0" indent="0" defTabSz="914400" eaLnBrk="1" fontAlgn="auto" latinLnBrk="0" hangingPunct="1">
              <a:lnSpc>
                <a:spcPct val="100000"/>
              </a:lnSpc>
              <a:spcBef>
                <a:spcPts val="0"/>
              </a:spcBef>
              <a:spcAft>
                <a:spcPts val="0"/>
              </a:spcAft>
              <a:buClrTx/>
              <a:buSzTx/>
              <a:buFontTx/>
              <a:buNone/>
              <a:tabLst/>
              <a:defRPr/>
            </a:pPr>
            <a:r>
              <a:rPr lang="en-US" sz="3600"/>
              <a:t>2. Asking questions during the story should:</a:t>
            </a:r>
          </a:p>
          <a:p>
            <a:pPr lvl="1">
              <a:lnSpc>
                <a:spcPct val="100000"/>
              </a:lnSpc>
              <a:spcBef>
                <a:spcPts val="0"/>
              </a:spcBef>
              <a:buFont typeface="Courier New" panose="02070309020205020404" pitchFamily="49" charset="0"/>
              <a:buChar char="o"/>
              <a:defRPr/>
            </a:pPr>
            <a:r>
              <a:rPr lang="en-US" sz="2800"/>
              <a:t> surprise students who aren’t paying attention</a:t>
            </a:r>
          </a:p>
          <a:p>
            <a:pPr lvl="1">
              <a:lnSpc>
                <a:spcPct val="100000"/>
              </a:lnSpc>
              <a:spcBef>
                <a:spcPts val="0"/>
              </a:spcBef>
              <a:buFont typeface="Courier New" panose="02070309020205020404" pitchFamily="49" charset="0"/>
              <a:buChar char="o"/>
              <a:defRPr/>
            </a:pPr>
            <a:r>
              <a:rPr lang="en-US" sz="2800"/>
              <a:t> check comprehension of the characters, setting, and plot</a:t>
            </a:r>
          </a:p>
          <a:p>
            <a:pPr lvl="1">
              <a:lnSpc>
                <a:spcPct val="100000"/>
              </a:lnSpc>
              <a:spcBef>
                <a:spcPts val="0"/>
              </a:spcBef>
              <a:buFont typeface="Courier New" panose="02070309020205020404" pitchFamily="49" charset="0"/>
              <a:buChar char="o"/>
              <a:defRPr/>
            </a:pPr>
            <a:r>
              <a:rPr lang="en-US" sz="2800"/>
              <a:t> be the most important activity during storytelling</a:t>
            </a:r>
          </a:p>
        </p:txBody>
      </p:sp>
    </p:spTree>
    <p:extLst>
      <p:ext uri="{BB962C8B-B14F-4D97-AF65-F5344CB8AC3E}">
        <p14:creationId xmlns:p14="http://schemas.microsoft.com/office/powerpoint/2010/main" val="939509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41AE33840635945B4A585FCAA3209A8" ma:contentTypeVersion="4" ma:contentTypeDescription="Create a new document." ma:contentTypeScope="" ma:versionID="11cd5c1273057f6dceef99e0c11725de">
  <xsd:schema xmlns:xsd="http://www.w3.org/2001/XMLSchema" xmlns:xs="http://www.w3.org/2001/XMLSchema" xmlns:p="http://schemas.microsoft.com/office/2006/metadata/properties" xmlns:ns2="7961bbbb-4c92-4895-b151-036478dae3d2" targetNamespace="http://schemas.microsoft.com/office/2006/metadata/properties" ma:root="true" ma:fieldsID="6900c8b5c9756ee5e90373b5a1eac287" ns2:_="">
    <xsd:import namespace="7961bbbb-4c92-4895-b151-036478dae3d2"/>
    <xsd:element name="properties">
      <xsd:complexType>
        <xsd:sequence>
          <xsd:element name="documentManagement">
            <xsd:complexType>
              <xsd:all>
                <xsd:element ref="ns2:SharedWithUsers" minOccurs="0"/>
                <xsd:element ref="ns2:SharedWithDetails" minOccurs="0"/>
                <xsd:element ref="ns2:LastSharedByUser" minOccurs="0"/>
                <xsd:element ref="ns2:LastSharedByTim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961bbbb-4c92-4895-b151-036478dae3d2"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LastSharedByUser" ma:index="10" nillable="true" ma:displayName="Last Shared By User" ma:description="" ma:internalName="LastSharedByUser" ma:readOnly="true">
      <xsd:simpleType>
        <xsd:restriction base="dms:Note">
          <xsd:maxLength value="255"/>
        </xsd:restriction>
      </xsd:simpleType>
    </xsd:element>
    <xsd:element name="LastSharedByTime" ma:index="11" nillable="true" ma:displayName="Last Shared By Time" ma:description=""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E307C74-9C87-4A0D-B194-E7F9E6D86AF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961bbbb-4c92-4895-b151-036478dae3d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5F61AF7E-F20C-424A-B3AF-B9ACD5A095FE}">
  <ds:schemaRefs>
    <ds:schemaRef ds:uri="http://schemas.microsoft.com/sharepoint/v3/contenttype/forms"/>
  </ds:schemaRefs>
</ds:datastoreItem>
</file>

<file path=customXml/itemProps3.xml><?xml version="1.0" encoding="utf-8"?>
<ds:datastoreItem xmlns:ds="http://schemas.openxmlformats.org/officeDocument/2006/customXml" ds:itemID="{3644F560-E57F-4C6F-A596-531144F334BC}">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5</Slides>
  <Notes>4</Notes>
  <HiddenSlides>0</HiddenSlides>
  <ScaleCrop>false</ScaleCrop>
  <HeadingPairs>
    <vt:vector size="4" baseType="variant">
      <vt:variant>
        <vt:lpstr>Theme</vt:lpstr>
      </vt:variant>
      <vt:variant>
        <vt:i4>1</vt:i4>
      </vt:variant>
      <vt:variant>
        <vt:lpstr>Slide Titles</vt:lpstr>
      </vt:variant>
      <vt:variant>
        <vt:i4>5</vt:i4>
      </vt:variant>
    </vt:vector>
  </HeadingPairs>
  <TitlesOfParts>
    <vt:vector size="6" baseType="lpstr">
      <vt:lpstr>Office Theme</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revision>1</cp:revision>
  <dcterms:modified xsi:type="dcterms:W3CDTF">2017-08-09T14:23:09Z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0x010100C41AE33840635945B4A585FCAA3209A8</vt:lpwstr>
  </property>
</Properties>
</file>