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2" r:id="rId5"/>
    <p:sldId id="258" r:id="rId6"/>
    <p:sldId id="263"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1</a:t>
            </a:r>
          </a:p>
          <a:p>
            <a:r>
              <a:rPr lang="en-US" b="0" i="1"/>
              <a:t>Now that we’ve prepared ourselves, let’s take a minute to consider how we might prepare young learners to engage in storytelling activities. Before-</a:t>
            </a:r>
            <a:r>
              <a:rPr lang="en-US" i="1"/>
              <a:t>­storytelling </a:t>
            </a:r>
            <a:r>
              <a:rPr lang="en-US" b="0" i="1"/>
              <a:t>activities will help your students understand the story and become more engaged.</a:t>
            </a:r>
            <a:r>
              <a:rPr lang="en-US" i="1"/>
              <a:t> </a:t>
            </a:r>
            <a:endParaRPr lang="en-US" b="0" i="1"/>
          </a:p>
          <a:p>
            <a:r>
              <a:rPr lang="en-US" b="0"/>
              <a:t>Have participants work in pairs and discuss the prompt.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p>
          <a:p>
            <a:r>
              <a:rPr lang="en-US" b="0"/>
              <a:t>Play the video.</a:t>
            </a:r>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248764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a:t>
            </a:r>
          </a:p>
          <a:p>
            <a:r>
              <a:rPr lang="en-US" b="0"/>
              <a:t>Arrange participants in small groups (or use table groups). Ask them to discuss the prompt. Ask each group to share an example from the video. Complete the list on the screen. </a:t>
            </a:r>
          </a:p>
          <a:p>
            <a:r>
              <a:rPr lang="en-US" b="0"/>
              <a:t>Tell participants to complete this section of their handout. </a:t>
            </a:r>
          </a:p>
          <a:p>
            <a:r>
              <a:rPr lang="en-US" b="0"/>
              <a:t>Answers: </a:t>
            </a:r>
          </a:p>
          <a:p>
            <a:pPr lvl="1"/>
            <a:r>
              <a:rPr lang="en-US" b="0" i="0"/>
              <a:t>1.</a:t>
            </a:r>
            <a:r>
              <a:rPr lang="en-US" b="0" i="0" baseline="0"/>
              <a:t> </a:t>
            </a:r>
            <a:r>
              <a:rPr lang="en-US" b="0" i="0"/>
              <a:t>Connect new concepts to background knowledge.</a:t>
            </a:r>
          </a:p>
          <a:p>
            <a:pPr lvl="1"/>
            <a:r>
              <a:rPr lang="en-US" b="0" i="0"/>
              <a:t>2.</a:t>
            </a:r>
            <a:r>
              <a:rPr lang="en-US" b="0" i="0" baseline="0"/>
              <a:t> </a:t>
            </a:r>
            <a:r>
              <a:rPr lang="en-US" b="0" i="0"/>
              <a:t>Review vocabulary and structures.</a:t>
            </a:r>
          </a:p>
          <a:p>
            <a:pPr lvl="1"/>
            <a:r>
              <a:rPr lang="en-US" b="0" i="0"/>
              <a:t>3.</a:t>
            </a:r>
            <a:r>
              <a:rPr lang="en-US" b="0" i="0" baseline="0"/>
              <a:t> </a:t>
            </a:r>
            <a:r>
              <a:rPr lang="en-US" b="0" i="0"/>
              <a:t>Pre-</a:t>
            </a:r>
            <a:r>
              <a:rPr lang="en-US"/>
              <a:t>­</a:t>
            </a:r>
            <a:r>
              <a:rPr lang="en-US" b="0" i="0"/>
              <a:t>teach new words and concepts.</a:t>
            </a:r>
          </a:p>
          <a:p>
            <a:pPr lvl="1"/>
            <a:r>
              <a:rPr lang="en-US" b="0" i="0"/>
              <a:t>4.</a:t>
            </a:r>
            <a:r>
              <a:rPr lang="en-US" b="0" i="0" baseline="0"/>
              <a:t> </a:t>
            </a:r>
            <a:r>
              <a:rPr lang="en-US" b="0" i="0"/>
              <a:t>Make predictions.</a:t>
            </a:r>
          </a:p>
          <a:p>
            <a:pPr lvl="1"/>
            <a:r>
              <a:rPr lang="en-US" b="0" i="0"/>
              <a:t>5.</a:t>
            </a:r>
            <a:r>
              <a:rPr lang="en-US" b="0" i="0" baseline="0"/>
              <a:t> </a:t>
            </a:r>
            <a:r>
              <a:rPr lang="en-US" b="0" i="0"/>
              <a:t>Create a purpose for listening.</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Storytelling and More! – Before Storytelling</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000" b="1"/>
              <a:t>Paired Discussion</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600"/>
          </a:p>
          <a:p>
            <a:pPr marL="0" indent="0" algn="ctr">
              <a:lnSpc>
                <a:spcPct val="100000"/>
              </a:lnSpc>
              <a:spcBef>
                <a:spcPts val="0"/>
              </a:spcBef>
              <a:buNone/>
            </a:pPr>
            <a:r>
              <a:rPr lang="en-US" sz="3600"/>
              <a:t>What support might your learners need before they hear a new story?</a:t>
            </a:r>
          </a:p>
        </p:txBody>
      </p:sp>
    </p:spTree>
    <p:extLst>
      <p:ext uri="{BB962C8B-B14F-4D97-AF65-F5344CB8AC3E}">
        <p14:creationId xmlns:p14="http://schemas.microsoft.com/office/powerpoint/2010/main" val="166178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Small group discussion:</a:t>
            </a:r>
          </a:p>
          <a:p>
            <a:pPr marL="0" marR="0" lvl="0" indent="0" defTabSz="914400" eaLnBrk="1" fontAlgn="auto" latinLnBrk="0" hangingPunct="1">
              <a:lnSpc>
                <a:spcPct val="100000"/>
              </a:lnSpc>
              <a:spcBef>
                <a:spcPts val="0"/>
              </a:spcBef>
              <a:spcAft>
                <a:spcPts val="0"/>
              </a:spcAft>
              <a:buClrTx/>
              <a:buSzTx/>
              <a:buFontTx/>
              <a:buNone/>
              <a:tabLst/>
              <a:defRPr/>
            </a:pPr>
            <a:r>
              <a:rPr lang="en-US"/>
              <a:t>What are some before-storytelling activities?</a:t>
            </a:r>
          </a:p>
          <a:p>
            <a:pPr marL="0" marR="0" lvl="0" indent="0" defTabSz="914400" eaLnBrk="1" fontAlgn="auto" latinLnBrk="0" hangingPunct="1">
              <a:lnSpc>
                <a:spcPct val="100000"/>
              </a:lnSpc>
              <a:spcBef>
                <a:spcPts val="0"/>
              </a:spcBef>
              <a:spcAft>
                <a:spcPts val="0"/>
              </a:spcAft>
              <a:buClrTx/>
              <a:buSzTx/>
              <a:buFontTx/>
              <a:buNone/>
              <a:tabLst/>
              <a:defRPr/>
            </a:pPr>
            <a:endParaRPr lang="en-US"/>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graphicFrame>
        <p:nvGraphicFramePr>
          <p:cNvPr id="2" name="Table 1"/>
          <p:cNvGraphicFramePr>
            <a:graphicFrameLocks noGrp="1"/>
          </p:cNvGraphicFramePr>
          <p:nvPr>
            <p:extLst>
              <p:ext uri="{D42A27DB-BD31-4B8C-83A1-F6EECF244321}">
                <p14:modId xmlns:p14="http://schemas.microsoft.com/office/powerpoint/2010/main" val="2279592423"/>
              </p:ext>
            </p:extLst>
          </p:nvPr>
        </p:nvGraphicFramePr>
        <p:xfrm>
          <a:off x="2032000" y="2165290"/>
          <a:ext cx="8128000" cy="3383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71733212"/>
                    </a:ext>
                  </a:extLst>
                </a:gridCol>
                <a:gridCol w="4064000">
                  <a:extLst>
                    <a:ext uri="{9D8B030D-6E8A-4147-A177-3AD203B41FA5}">
                      <a16:colId xmlns:a16="http://schemas.microsoft.com/office/drawing/2014/main" val="1649631680"/>
                    </a:ext>
                  </a:extLst>
                </a:gridCol>
              </a:tblGrid>
              <a:tr h="3338528">
                <a:tc>
                  <a:txBody>
                    <a:bodyPr/>
                    <a:lstStyle/>
                    <a:p>
                      <a:r>
                        <a:rPr lang="en-US"/>
                        <a:t>Before Storytelling</a:t>
                      </a:r>
                    </a:p>
                  </a:txBody>
                  <a:tcPr>
                    <a:noFill/>
                  </a:tcPr>
                </a:tc>
                <a:tc>
                  <a:txBody>
                    <a:bodyPr/>
                    <a:lstStyle/>
                    <a:p>
                      <a:endParaRPr lang="en-US"/>
                    </a:p>
                    <a:p>
                      <a:r>
                        <a:rPr lang="en-US"/>
                        <a:t>1.</a:t>
                      </a:r>
                    </a:p>
                    <a:p>
                      <a:endParaRPr lang="en-US"/>
                    </a:p>
                    <a:p>
                      <a:r>
                        <a:rPr lang="en-US"/>
                        <a:t>2.</a:t>
                      </a:r>
                    </a:p>
                    <a:p>
                      <a:endParaRPr lang="en-US"/>
                    </a:p>
                    <a:p>
                      <a:r>
                        <a:rPr lang="en-US"/>
                        <a:t>3.</a:t>
                      </a:r>
                    </a:p>
                    <a:p>
                      <a:endParaRPr lang="en-US"/>
                    </a:p>
                    <a:p>
                      <a:r>
                        <a:rPr lang="en-US"/>
                        <a:t>4.</a:t>
                      </a:r>
                    </a:p>
                    <a:p>
                      <a:endParaRPr lang="en-US"/>
                    </a:p>
                    <a:p>
                      <a:r>
                        <a:rPr lang="en-US"/>
                        <a:t>5.</a:t>
                      </a:r>
                    </a:p>
                    <a:p>
                      <a:endParaRPr lang="en-US"/>
                    </a:p>
                    <a:p>
                      <a:endParaRPr lang="en-US"/>
                    </a:p>
                  </a:txBody>
                  <a:tcPr>
                    <a:noFill/>
                  </a:tcPr>
                </a:tc>
                <a:extLst>
                  <a:ext uri="{0D108BD9-81ED-4DB2-BD59-A6C34878D82A}">
                    <a16:rowId xmlns:a16="http://schemas.microsoft.com/office/drawing/2014/main" val="3623771816"/>
                  </a:ext>
                </a:extLst>
              </a:tr>
            </a:tbl>
          </a:graphicData>
        </a:graphic>
      </p:graphicFrame>
      <p:cxnSp>
        <p:nvCxnSpPr>
          <p:cNvPr id="6" name="Straight Connector 5"/>
          <p:cNvCxnSpPr/>
          <p:nvPr/>
        </p:nvCxnSpPr>
        <p:spPr>
          <a:xfrm>
            <a:off x="6444343" y="2664823"/>
            <a:ext cx="3518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44343" y="3243943"/>
            <a:ext cx="3518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44343" y="3783874"/>
            <a:ext cx="3518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44343" y="4302034"/>
            <a:ext cx="3518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44343" y="4872446"/>
            <a:ext cx="3518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F20DA9-B8E8-4A14-BB2C-4323B4B59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282DE5-7D0D-4B1B-88F0-68EF7BC11740}">
  <ds:schemaRefs>
    <ds:schemaRef ds:uri="http://schemas.microsoft.com/sharepoint/v3/contenttype/forms"/>
  </ds:schemaRefs>
</ds:datastoreItem>
</file>

<file path=customXml/itemProps3.xml><?xml version="1.0" encoding="utf-8"?>
<ds:datastoreItem xmlns:ds="http://schemas.openxmlformats.org/officeDocument/2006/customXml" ds:itemID="{9E67E22C-BE7A-41DA-9F06-641BB0E174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3</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2017-08-09T14:10:45Z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