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2" r:id="rId5"/>
    <p:sldId id="264" r:id="rId6"/>
    <p:sldId id="256" r:id="rId7"/>
    <p:sldId id="263" r:id="rId8"/>
    <p:sldId id="261"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1 </a:t>
            </a:r>
          </a:p>
          <a:p>
            <a:r>
              <a:rPr lang="en-US" b="0" i="1"/>
              <a:t>Welcome to this workshop on storytelling and more! Using storytelling is a developmentally appropriate approach for teaching young learners, and children love to listen to and tell stories! This workshop will give you an opportunity to share your favorite stories with each other and learn about the power of storytelling for teaching young learners English. </a:t>
            </a:r>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07192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2 </a:t>
            </a:r>
          </a:p>
          <a:p>
            <a:r>
              <a:rPr lang="en-US" b="0"/>
              <a:t>Distribute Handout 3.1. </a:t>
            </a:r>
          </a:p>
          <a:p>
            <a:r>
              <a:rPr lang="en-US" b="0" i="1"/>
              <a:t>First, let’s see what kinds of stories you already use in class.  On your handout, write the names of your students’ favorite stories. </a:t>
            </a:r>
          </a:p>
          <a:p>
            <a:r>
              <a:rPr lang="en-US" b="0"/>
              <a:t>Put participants in small groups. </a:t>
            </a:r>
          </a:p>
          <a:p>
            <a:r>
              <a:rPr lang="en-US" b="0" i="1"/>
              <a:t>Share your lists of stories. You can add stories to your list. Explain to your group why these stories are good for young learners of English. </a:t>
            </a:r>
          </a:p>
          <a:p>
            <a:r>
              <a:rPr lang="en-US" b="0"/>
              <a:t>Have participants share their lists, and ask one or two to explain their stories if they are not familiar to others. Participants should share the name of the story and one way it is good for young learners. </a:t>
            </a:r>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r>
              <a:rPr lang="en-US" b="0" i="1"/>
              <a:t>Now we’ll watch an introduction to using storytelling with students who are learning English. Listen for ways that storytelling supports English learning.</a:t>
            </a:r>
          </a:p>
          <a:p>
            <a:r>
              <a:rPr lang="en-US" b="0" i="0"/>
              <a:t>Play the video.</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58657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1 </a:t>
            </a:r>
          </a:p>
          <a:p>
            <a:r>
              <a:rPr lang="en-US" b="0" i="1"/>
              <a:t>You’ve just heard several ways that storytelling is good for young learners. Let’s review them with this fill-</a:t>
            </a:r>
            <a:r>
              <a:rPr lang="en-US" i="1"/>
              <a:t>­</a:t>
            </a:r>
            <a:r>
              <a:rPr lang="en-US" b="0" i="1"/>
              <a:t>in the blank activity.</a:t>
            </a:r>
            <a:r>
              <a:rPr lang="en-US" i="1"/>
              <a:t> </a:t>
            </a:r>
            <a:endParaRPr lang="en-US" b="0" i="1"/>
          </a:p>
          <a:p>
            <a:r>
              <a:rPr lang="en-US" b="0"/>
              <a:t>Drag and drop the correct words to complete the paragraph.</a:t>
            </a:r>
            <a:r>
              <a:rPr lang="en-US"/>
              <a:t> </a:t>
            </a:r>
            <a:endParaRPr lang="en-US" b="0"/>
          </a:p>
          <a:p>
            <a:r>
              <a:rPr lang="en-US" b="0"/>
              <a:t>Answers:</a:t>
            </a:r>
            <a:r>
              <a:rPr lang="en-US"/>
              <a:t> </a:t>
            </a:r>
            <a:endParaRPr lang="en-US" b="0"/>
          </a:p>
          <a:p>
            <a:r>
              <a:rPr lang="en-US" b="0"/>
              <a:t>Storytelling is an </a:t>
            </a:r>
            <a:r>
              <a:rPr lang="en-US" b="0" u="sng"/>
              <a:t>exciting and entertaining</a:t>
            </a:r>
            <a:r>
              <a:rPr lang="en-US" b="0"/>
              <a:t> way to engage learners.</a:t>
            </a:r>
            <a:r>
              <a:rPr lang="en-US"/>
              <a:t> </a:t>
            </a:r>
            <a:endParaRPr lang="en-US" b="0"/>
          </a:p>
          <a:p>
            <a:r>
              <a:rPr lang="en-US" b="0"/>
              <a:t>Telling stories to young learners is a </a:t>
            </a:r>
            <a:r>
              <a:rPr lang="en-US" b="0" u="sng"/>
              <a:t>natural</a:t>
            </a:r>
            <a:r>
              <a:rPr lang="en-US" b="0"/>
              <a:t> part of their </a:t>
            </a:r>
            <a:r>
              <a:rPr lang="en-US" b="0" u="sng"/>
              <a:t>development</a:t>
            </a:r>
            <a:r>
              <a:rPr lang="en-US" b="0"/>
              <a:t> and helps prepare them for the real world.</a:t>
            </a:r>
            <a:r>
              <a:rPr lang="en-US"/>
              <a:t> </a:t>
            </a:r>
            <a:endParaRPr lang="en-US" b="0"/>
          </a:p>
          <a:p>
            <a:r>
              <a:rPr lang="en-US" b="0"/>
              <a:t>Storytelling is also an effective way to present new </a:t>
            </a:r>
            <a:r>
              <a:rPr lang="en-US" b="0" u="sng"/>
              <a:t>language structures</a:t>
            </a:r>
            <a:r>
              <a:rPr lang="en-US" b="0"/>
              <a:t> and vocabulary in a </a:t>
            </a:r>
            <a:r>
              <a:rPr lang="en-US" b="0" u="sng"/>
              <a:t>meaningful context</a:t>
            </a:r>
            <a:r>
              <a:rPr lang="en-US" b="0"/>
              <a:t>.</a:t>
            </a:r>
            <a:r>
              <a:rPr lang="en-US"/>
              <a:t> </a:t>
            </a:r>
            <a:endParaRPr lang="en-US" b="0" i="0"/>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2 </a:t>
            </a:r>
          </a:p>
          <a:p>
            <a:r>
              <a:rPr lang="en-US" b="0" i="1"/>
              <a:t>Storytelling can be used in class to communicate culture and values from one generation to the next.  </a:t>
            </a:r>
          </a:p>
          <a:p>
            <a:r>
              <a:rPr lang="en-US" b="0" i="1"/>
              <a:t>Turn to your partner and name one cultural value that can be expressed through one of the stories on your list. </a:t>
            </a:r>
          </a:p>
          <a:p>
            <a:r>
              <a:rPr lang="en-US" b="0"/>
              <a:t>Ask one or two participants to share an example of a cultural value in one of the stories from their list. </a:t>
            </a:r>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6</a:t>
            </a:fld>
            <a:endParaRPr lang="en-US"/>
          </a:p>
        </p:txBody>
      </p:sp>
    </p:spTree>
    <p:extLst>
      <p:ext uri="{BB962C8B-B14F-4D97-AF65-F5344CB8AC3E}">
        <p14:creationId xmlns:p14="http://schemas.microsoft.com/office/powerpoint/2010/main" val="1543613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extLst>
              <p:ext uri="{D42A27DB-BD31-4B8C-83A1-F6EECF244321}">
                <p14:modId xmlns:p14="http://schemas.microsoft.com/office/powerpoint/2010/main" val="3959494785"/>
              </p:ext>
            </p:extLst>
          </p:nvPr>
        </p:nvSpPr>
        <p:spPr/>
        <p:txBody>
          <a:bodyPr vert="horz" lIns="91440" tIns="45720" rIns="91440" bIns="45720" rtlCol="0" anchor="t">
            <a:normAutofit/>
          </a:bodyPr>
          <a:lstStyle/>
          <a:p>
            <a:r>
              <a:rPr lang="en-US"/>
              <a:t>Storytelling and More! – Introduction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a:t>STORYTELLING AND MORE!</a:t>
            </a:r>
          </a:p>
        </p:txBody>
      </p:sp>
    </p:spTree>
    <p:extLst>
      <p:ext uri="{BB962C8B-B14F-4D97-AF65-F5344CB8AC3E}">
        <p14:creationId xmlns:p14="http://schemas.microsoft.com/office/powerpoint/2010/main" val="36540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19539" y="1857375"/>
            <a:ext cx="10515600" cy="4351338"/>
          </a:xfrm>
        </p:spPr>
        <p:txBody>
          <a:bodyPr anchor="ctr"/>
          <a:lstStyle/>
          <a:p>
            <a:pPr marL="0" indent="0" algn="ctr">
              <a:buNone/>
            </a:pPr>
            <a:r>
              <a:rPr lang="en-US" b="1"/>
              <a:t>What stories do your students know and love?</a:t>
            </a:r>
          </a:p>
          <a:p>
            <a:pPr marL="0" indent="0" algn="ctr">
              <a:buNone/>
            </a:pPr>
            <a:r>
              <a:rPr lang="en-US" b="1"/>
              <a:t>Why are these stories good for young learners?</a:t>
            </a:r>
            <a:endParaRPr lang="en-US"/>
          </a:p>
        </p:txBody>
      </p:sp>
      <p:sp>
        <p:nvSpPr>
          <p:cNvPr id="2" name="Title 1"/>
          <p:cNvSpPr>
            <a:spLocks noGrp="1"/>
          </p:cNvSpPr>
          <p:nvPr>
            <p:ph type="title" idx="4294967295"/>
            <p:extLst>
              <p:ext uri="{D42A27DB-BD31-4B8C-83A1-F6EECF244321}">
                <p14:modId xmlns:p14="http://schemas.microsoft.com/office/powerpoint/2010/main" val="363382308"/>
              </p:ext>
            </p:extLst>
          </p:nvPr>
        </p:nvSpPr>
        <p:spPr>
          <a:xfrm>
            <a:off x="819539" y="1857375"/>
            <a:ext cx="10515600" cy="1325562"/>
          </a:xfrm>
        </p:spPr>
        <p:txBody>
          <a:bodyPr>
            <a:normAutofit/>
          </a:bodyPr>
          <a:lstStyle/>
          <a:p>
            <a:pPr algn="ctr"/>
            <a:r>
              <a:rPr lang="en-US" sz="4000" b="1">
                <a:latin typeface="Calibri"/>
              </a:rPr>
              <a:t>Small Group Discussion</a:t>
            </a:r>
          </a:p>
        </p:txBody>
      </p:sp>
    </p:spTree>
    <p:extLst>
      <p:ext uri="{BB962C8B-B14F-4D97-AF65-F5344CB8AC3E}">
        <p14:creationId xmlns:p14="http://schemas.microsoft.com/office/powerpoint/2010/main" val="187215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i="1"/>
              <a:t>Complete the paragraph with the correct words or phrases.</a:t>
            </a:r>
          </a:p>
          <a:p>
            <a:pPr marL="0" marR="0" lvl="0" indent="0" defTabSz="914400" eaLnBrk="1" fontAlgn="auto" latinLnBrk="0" hangingPunct="1">
              <a:lnSpc>
                <a:spcPct val="100000"/>
              </a:lnSpc>
              <a:spcBef>
                <a:spcPts val="0"/>
              </a:spcBef>
              <a:spcAft>
                <a:spcPts val="0"/>
              </a:spcAft>
              <a:buClrTx/>
              <a:buSzTx/>
              <a:buFontTx/>
              <a:buNone/>
              <a:tabLst/>
              <a:defRPr/>
            </a:pPr>
            <a:endParaRPr lang="en-US" sz="2800"/>
          </a:p>
          <a:p>
            <a:pPr marL="0" marR="0" lvl="0" indent="0" defTabSz="914400" eaLnBrk="1" fontAlgn="auto" latinLnBrk="0" hangingPunct="1">
              <a:lnSpc>
                <a:spcPct val="100000"/>
              </a:lnSpc>
              <a:spcBef>
                <a:spcPts val="0"/>
              </a:spcBef>
              <a:spcAft>
                <a:spcPts val="0"/>
              </a:spcAft>
              <a:buClrTx/>
              <a:buSzTx/>
              <a:buFontTx/>
              <a:buNone/>
              <a:tabLst/>
              <a:defRPr/>
            </a:pPr>
            <a:r>
              <a:rPr lang="en-US" sz="2800"/>
              <a:t>Storytelling is an ___________ way to engage learners. Telling stories to young learners is a _________ part of their ___________ and helps prepare them for the real world. Storytelling is also an effective way to present new ____________ and vocabulary in a ____________.</a:t>
            </a:r>
          </a:p>
        </p:txBody>
      </p:sp>
      <p:sp>
        <p:nvSpPr>
          <p:cNvPr id="5" name="TextBox 4"/>
          <p:cNvSpPr txBox="1"/>
          <p:nvPr>
            <p:extLst>
              <p:ext uri="{D42A27DB-BD31-4B8C-83A1-F6EECF244321}">
                <p14:modId xmlns:p14="http://schemas.microsoft.com/office/powerpoint/2010/main" val="1534796372"/>
              </p:ext>
            </p:extLst>
          </p:nvPr>
        </p:nvSpPr>
        <p:spPr>
          <a:xfrm>
            <a:off x="4924425" y="4048125"/>
            <a:ext cx="5529977" cy="2308324"/>
          </a:xfrm>
          <a:prstGeom prst="rect">
            <a:avLst/>
          </a:prstGeom>
          <a:noFill/>
          <a:ln>
            <a:solidFill>
              <a:schemeClr val="tx1"/>
            </a:solidFill>
          </a:ln>
        </p:spPr>
        <p:txBody>
          <a:bodyPr wrap="square" numCol="2" rtlCol="0" anchor="t">
            <a:spAutoFit/>
          </a:bodyPr>
          <a:lstStyle/>
          <a:p>
            <a:r>
              <a:rPr lang="en-US" sz="2400"/>
              <a:t>Exciting and entertaining</a:t>
            </a:r>
          </a:p>
          <a:p>
            <a:r>
              <a:rPr lang="en-US" sz="2400"/>
              <a:t>Development</a:t>
            </a:r>
          </a:p>
          <a:p>
            <a:r>
              <a:rPr lang="en-US" sz="2400"/>
              <a:t>Natural </a:t>
            </a:r>
          </a:p>
          <a:p>
            <a:r>
              <a:rPr lang="en-US" sz="2400"/>
              <a:t>Language structures</a:t>
            </a:r>
            <a:endParaRPr/>
          </a:p>
          <a:p>
            <a:r>
              <a:rPr lang="en-US" sz="2400"/>
              <a:t>Meaningful context</a:t>
            </a:r>
          </a:p>
        </p:txBody>
      </p:sp>
    </p:spTree>
    <p:extLst>
      <p:ext uri="{BB962C8B-B14F-4D97-AF65-F5344CB8AC3E}">
        <p14:creationId xmlns:p14="http://schemas.microsoft.com/office/powerpoint/2010/main" val="172035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a:t>Paired Discussion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a:p>
          <a:p>
            <a:pPr marL="0" marR="0" lvl="0" indent="0" algn="ctr" defTabSz="914400" eaLnBrk="1" fontAlgn="auto" latinLnBrk="0" hangingPunct="1">
              <a:lnSpc>
                <a:spcPct val="100000"/>
              </a:lnSpc>
              <a:spcBef>
                <a:spcPts val="0"/>
              </a:spcBef>
              <a:spcAft>
                <a:spcPts val="0"/>
              </a:spcAft>
              <a:buClrTx/>
              <a:buSzTx/>
              <a:buFontTx/>
              <a:buNone/>
              <a:tabLst/>
              <a:defRPr/>
            </a:pPr>
            <a:r>
              <a:rPr lang="en-US" sz="3600"/>
              <a:t>Name a </a:t>
            </a:r>
            <a:r>
              <a:rPr lang="en-US" sz="3600" b="1"/>
              <a:t>cultural value</a:t>
            </a:r>
            <a:r>
              <a:rPr lang="en-US" sz="3600"/>
              <a:t> that can be expressed through one of the stories on your list.</a:t>
            </a:r>
          </a:p>
        </p:txBody>
      </p:sp>
    </p:spTree>
    <p:extLst>
      <p:ext uri="{BB962C8B-B14F-4D97-AF65-F5344CB8AC3E}">
        <p14:creationId xmlns:p14="http://schemas.microsoft.com/office/powerpoint/2010/main" val="1661787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A25B2B-FFA9-479F-BECA-8D4711443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FFBD7-DEF0-4E5A-84FF-1C86DF52411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C956BB-2E97-41C5-9B8C-670DC34422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5</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Small Group Discussion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2017-08-09T13:46:04Z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