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62" r:id="rId5"/>
    <p:sldId id="256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3DA70A8-960B-4B65-845A-EE9269A50AC5}">
          <p14:sldIdLst>
            <p14:sldId id="262"/>
            <p14:sldId id="256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66C2-D12E-424A-9EBC-A08F6F7E3620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0865-178D-BF4E-A50A-4D5312DC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Preview </a:t>
            </a:r>
          </a:p>
          <a:p>
            <a:r>
              <a:rPr lang="en-US" b="0"/>
              <a:t>Discuss this question with the whole group. Then call on two or three participants to share an example of a song or chant they use to start a class. </a:t>
            </a:r>
            <a:endParaRPr lang="en-US" b="0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99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Video </a:t>
            </a:r>
          </a:p>
          <a:p>
            <a:r>
              <a:rPr lang="en-US" b="0"/>
              <a:t>Stop at these two points and give participants an opportunity to chant along with the host.  </a:t>
            </a:r>
          </a:p>
          <a:p>
            <a:r>
              <a:rPr lang="en-US"/>
              <a:t>09:34–09:53</a:t>
            </a:r>
            <a:r>
              <a:rPr lang="en-US" b="0"/>
              <a:t> English is Fun Chant</a:t>
            </a:r>
            <a:r>
              <a:rPr lang="en-US"/>
              <a:t> </a:t>
            </a:r>
            <a:endParaRPr lang="en-US" b="0"/>
          </a:p>
          <a:p>
            <a:r>
              <a:rPr lang="en-US" b="0" i="1"/>
              <a:t>Stand up to do the cheering and clapping. On the last line “</a:t>
            </a:r>
            <a:r>
              <a:rPr lang="en-US" b="0" i="1" err="1"/>
              <a:t>Yaaaay</a:t>
            </a:r>
            <a:r>
              <a:rPr lang="en-US" b="0" i="1"/>
              <a:t>” bend down and start the hand movement from your ankles. </a:t>
            </a:r>
          </a:p>
          <a:p>
            <a:r>
              <a:rPr lang="en-US" b="0"/>
              <a:t>It should get louder and louder as participants shake their hands and stand up gradually. The end should be a loud cheer “English” as they jump up with their hands extended above their heads. </a:t>
            </a:r>
          </a:p>
          <a:p>
            <a:r>
              <a:rPr lang="en-US"/>
              <a:t>10:28–10:35</a:t>
            </a:r>
            <a:r>
              <a:rPr lang="en-US" b="0"/>
              <a:t> You Were Awesome Chant</a:t>
            </a:r>
            <a:r>
              <a:rPr lang="en-US"/>
              <a:t> </a:t>
            </a:r>
            <a:endParaRPr lang="en-US" b="0"/>
          </a:p>
          <a:p>
            <a:r>
              <a:rPr lang="en-US" b="0"/>
              <a:t>Participants can sit in their seats to do the end of the day chant. Do the chant once to practice it.  </a:t>
            </a:r>
          </a:p>
          <a:p>
            <a:r>
              <a:rPr lang="en-US" b="0" i="1"/>
              <a:t>Now do the chant again, but look at your partner and say it to them. It helps build a sense of community and gives you a chance to use the language in an authentic way.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42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Review 1</a:t>
            </a:r>
          </a:p>
          <a:p>
            <a:r>
              <a:rPr lang="en-US" b="0"/>
              <a:t>Possible answers:</a:t>
            </a:r>
          </a:p>
          <a:p>
            <a:pPr lvl="1"/>
            <a:r>
              <a:rPr lang="en-US" b="0"/>
              <a:t>•</a:t>
            </a:r>
            <a:r>
              <a:rPr lang="en-US" b="0" baseline="0"/>
              <a:t> </a:t>
            </a:r>
            <a:r>
              <a:rPr lang="en-US" b="0"/>
              <a:t>Helps students know what is happening in class</a:t>
            </a:r>
          </a:p>
          <a:p>
            <a:pPr lvl="1"/>
            <a:r>
              <a:rPr lang="en-US" b="0"/>
              <a:t>•</a:t>
            </a:r>
            <a:r>
              <a:rPr lang="en-US" b="0" baseline="0"/>
              <a:t> </a:t>
            </a:r>
            <a:r>
              <a:rPr lang="en-US" b="0"/>
              <a:t>Helps students use real language in class</a:t>
            </a:r>
          </a:p>
          <a:p>
            <a:pPr lvl="1"/>
            <a:r>
              <a:rPr lang="en-US" b="0"/>
              <a:t>•</a:t>
            </a:r>
            <a:r>
              <a:rPr lang="en-US" b="0" baseline="0"/>
              <a:t> </a:t>
            </a:r>
            <a:r>
              <a:rPr lang="en-US" b="0"/>
              <a:t>Starts or ends class in a positive way</a:t>
            </a:r>
          </a:p>
          <a:p>
            <a:pPr lvl="1"/>
            <a:r>
              <a:rPr lang="en-US" b="0"/>
              <a:t>•</a:t>
            </a:r>
            <a:r>
              <a:rPr lang="en-US" b="0" baseline="0"/>
              <a:t> </a:t>
            </a:r>
            <a:r>
              <a:rPr lang="en-US" b="0"/>
              <a:t>Gets students excited to start class</a:t>
            </a:r>
          </a:p>
          <a:p>
            <a:pPr lvl="1"/>
            <a:r>
              <a:rPr lang="en-US" b="0"/>
              <a:t>•</a:t>
            </a:r>
            <a:r>
              <a:rPr lang="en-US" b="0" baseline="0"/>
              <a:t> </a:t>
            </a:r>
            <a:r>
              <a:rPr lang="en-US" b="0"/>
              <a:t>Motivates young learners</a:t>
            </a:r>
          </a:p>
          <a:p>
            <a:r>
              <a:rPr lang="en-US" b="0"/>
              <a:t>Give participants a helpful tip about using new classroom management songs and chants. </a:t>
            </a:r>
          </a:p>
          <a:p>
            <a:r>
              <a:rPr lang="en-US" b="0" i="1"/>
              <a:t>Just be sure that your students have mastered one chant first and then introduce a new one to keep your class fresh and fun.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4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Review 2</a:t>
            </a:r>
          </a:p>
          <a:p>
            <a:r>
              <a:rPr lang="en-US" b="0"/>
              <a:t>Possible answers:</a:t>
            </a:r>
          </a:p>
          <a:p>
            <a:pPr lvl="1"/>
            <a:r>
              <a:rPr lang="en-US" b="0"/>
              <a:t>•</a:t>
            </a:r>
            <a:r>
              <a:rPr lang="en-US" b="0" baseline="0"/>
              <a:t>  </a:t>
            </a:r>
            <a:r>
              <a:rPr lang="en-US" b="0"/>
              <a:t>To build routines in class</a:t>
            </a:r>
          </a:p>
          <a:p>
            <a:pPr lvl="1"/>
            <a:r>
              <a:rPr lang="en-US" b="0"/>
              <a:t>•</a:t>
            </a:r>
            <a:r>
              <a:rPr lang="en-US" b="0" baseline="0"/>
              <a:t> </a:t>
            </a:r>
            <a:r>
              <a:rPr lang="en-US" b="0"/>
              <a:t>To mark the start or end of class</a:t>
            </a:r>
          </a:p>
          <a:p>
            <a:pPr lvl="1"/>
            <a:r>
              <a:rPr lang="en-US" b="0"/>
              <a:t>•</a:t>
            </a:r>
            <a:r>
              <a:rPr lang="en-US" b="0" baseline="0"/>
              <a:t> </a:t>
            </a:r>
            <a:r>
              <a:rPr lang="en-US" b="0"/>
              <a:t>To practice real language in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1523999" y="3426741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>
      <p:ext uri="{BB962C8B-B14F-4D97-AF65-F5344CB8AC3E}">
        <p14:creationId xmlns:p14="http://schemas.microsoft.com/office/powerpoint/2010/main" val="70300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Preview</a:t>
            </a:r>
          </a:p>
        </p:txBody>
      </p:sp>
    </p:spTree>
    <p:extLst>
      <p:ext uri="{BB962C8B-B14F-4D97-AF65-F5344CB8AC3E}">
        <p14:creationId xmlns:p14="http://schemas.microsoft.com/office/powerpoint/2010/main" val="203302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Video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4571998" y="2906041"/>
            <a:ext cx="3048001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Watch the video.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4DA7-C7C0-AE4A-AB1E-E961C2AD0CA0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A0CC-561F-194B-B5B1-2D8AE72885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/>
              <a:t>Using Songs and Chants – Use Songs and Chants for Classroom Management</a:t>
            </a:r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19539" y="1857375"/>
            <a:ext cx="10515600" cy="435133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b="1"/>
              <a:t>Do you ever start your class with a song or chant?</a:t>
            </a:r>
          </a:p>
          <a:p>
            <a:pPr marL="0" indent="0" algn="ctr">
              <a:buNone/>
            </a:pPr>
            <a:r>
              <a:rPr lang="en-US" b="1"/>
              <a:t>Share an example with the group.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19539" y="1857375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en-US" sz="4000" b="1"/>
              <a:t>Group Discussion</a:t>
            </a:r>
          </a:p>
        </p:txBody>
      </p:sp>
    </p:spTree>
    <p:extLst>
      <p:ext uri="{BB962C8B-B14F-4D97-AF65-F5344CB8AC3E}">
        <p14:creationId xmlns:p14="http://schemas.microsoft.com/office/powerpoint/2010/main" val="187215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What are three benefits to starting and ending class with a song or chant?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1.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3.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/>
          </a:p>
        </p:txBody>
      </p:sp>
      <p:cxnSp>
        <p:nvCxnSpPr>
          <p:cNvPr id="5" name="Straight Connector 4"/>
          <p:cNvCxnSpPr/>
          <p:nvPr/>
        </p:nvCxnSpPr>
        <p:spPr>
          <a:xfrm>
            <a:off x="1349829" y="2847703"/>
            <a:ext cx="9849394" cy="26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49829" y="3827417"/>
            <a:ext cx="9849394" cy="26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49829" y="4807131"/>
            <a:ext cx="9849394" cy="26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435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How can songs and chants be a useful technique for classroom management? Give at least three ways.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1.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3.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/>
          </a:p>
        </p:txBody>
      </p:sp>
      <p:cxnSp>
        <p:nvCxnSpPr>
          <p:cNvPr id="5" name="Straight Connector 4"/>
          <p:cNvCxnSpPr/>
          <p:nvPr/>
        </p:nvCxnSpPr>
        <p:spPr>
          <a:xfrm>
            <a:off x="1349829" y="2847703"/>
            <a:ext cx="9849394" cy="26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49829" y="3827417"/>
            <a:ext cx="9849394" cy="26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49829" y="4807131"/>
            <a:ext cx="9849394" cy="26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549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A2CA18-A5F0-4E5F-ADD5-5FFFE4C6BB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61bbbb-4c92-4895-b151-036478dae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2A1E7A-F77C-4F95-8D99-8B41E3B859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796C75-CA63-452A-BCD6-448C002D5DF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Group Discussion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2017-08-08T20:14:44Z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