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2" r:id="rId5"/>
    <p:sldId id="256" r:id="rId6"/>
    <p:sldId id="258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Preview 1 </a:t>
            </a:r>
          </a:p>
          <a:p>
            <a:r>
              <a:rPr lang="en-US" b="0"/>
              <a:t>Have the </a:t>
            </a:r>
            <a:r>
              <a:rPr lang="en-US" b="0" i="1"/>
              <a:t>Our World </a:t>
            </a:r>
            <a:r>
              <a:rPr lang="en-US" b="0"/>
              <a:t>theme song playing (on a loop if possible) as participants come into the room. Encourage participants to sing along as you greet them. </a:t>
            </a:r>
          </a:p>
          <a:p>
            <a:r>
              <a:rPr lang="en-US" b="0" i="1"/>
              <a:t>Welcome to this workshop on using songs and chants. In this workshop you will learn some useful ideas for using songs and chants effectively in the young learner classroom.  </a:t>
            </a:r>
          </a:p>
          <a:p>
            <a:r>
              <a:rPr lang="en-US" b="0"/>
              <a:t>Introduce the topic. </a:t>
            </a:r>
          </a:p>
          <a:p>
            <a:r>
              <a:rPr lang="en-US" b="0" i="1"/>
              <a:t>How many of you like to sing or rap?  Young learners enjoy singing and rapping, so it makes sense to incorporate these activities into foreign language instruction.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Preview 2 </a:t>
            </a:r>
          </a:p>
          <a:p>
            <a:r>
              <a:rPr lang="en-US"/>
              <a:t>Distribute Handout 2.1. </a:t>
            </a:r>
          </a:p>
          <a:p>
            <a:r>
              <a:rPr lang="en-US" i="1"/>
              <a:t>First let’s see how you feel about using songs and chants with young learners.  </a:t>
            </a:r>
          </a:p>
          <a:p>
            <a:r>
              <a:rPr lang="en-US"/>
              <a:t>Place participants in pairs. </a:t>
            </a:r>
          </a:p>
          <a:p>
            <a:r>
              <a:rPr lang="en-US" i="1"/>
              <a:t>Make a list of the benefits and challenges of using songs and chants when teaching children English. Write them down on your handout. </a:t>
            </a:r>
          </a:p>
          <a:p>
            <a:r>
              <a:rPr lang="en-US"/>
              <a:t>Collect ideas from participants by getting one idea per participant or per pair, depending on how large the audience is. Write their answers on the screen.  </a:t>
            </a:r>
          </a:p>
          <a:p>
            <a:r>
              <a:rPr lang="en-US" i="1"/>
              <a:t>Write the benefits in the left column. Write the challenges in the right column. </a:t>
            </a:r>
          </a:p>
          <a:p>
            <a:r>
              <a:rPr lang="en-US"/>
              <a:t>Possible Answers: </a:t>
            </a:r>
          </a:p>
          <a:p>
            <a:r>
              <a:rPr lang="en-US" u="sng"/>
              <a:t>Benefits: </a:t>
            </a:r>
          </a:p>
          <a:p>
            <a:r>
              <a:rPr lang="en-US"/>
              <a:t>They are fun. </a:t>
            </a:r>
          </a:p>
          <a:p>
            <a:r>
              <a:rPr lang="en-US"/>
              <a:t>They make the classroom anxiety-­free. </a:t>
            </a:r>
          </a:p>
          <a:p>
            <a:r>
              <a:rPr lang="en-US"/>
              <a:t>Children learn the rhythm of the language. </a:t>
            </a:r>
          </a:p>
          <a:p>
            <a:r>
              <a:rPr lang="en-US"/>
              <a:t>Children practice language. </a:t>
            </a:r>
          </a:p>
          <a:p>
            <a:r>
              <a:rPr lang="en-US"/>
              <a:t>Singing is a social activity. </a:t>
            </a:r>
          </a:p>
          <a:p>
            <a:r>
              <a:rPr lang="en-US" u="sng"/>
              <a:t>Challenges: </a:t>
            </a:r>
          </a:p>
          <a:p>
            <a:r>
              <a:rPr lang="en-US"/>
              <a:t>No singing ability </a:t>
            </a:r>
          </a:p>
          <a:p>
            <a:r>
              <a:rPr lang="en-US"/>
              <a:t>Hard to keep control students </a:t>
            </a:r>
          </a:p>
          <a:p>
            <a:r>
              <a:rPr lang="en-US"/>
              <a:t>No audio player </a:t>
            </a:r>
            <a:endParaRPr lang="en-US" i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Video</a:t>
            </a:r>
          </a:p>
          <a:p>
            <a:r>
              <a:rPr lang="en-US" b="0"/>
              <a:t>Play the video.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34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Review </a:t>
            </a:r>
          </a:p>
          <a:p>
            <a:r>
              <a:rPr lang="en-US" b="0"/>
              <a:t>Possible answers: </a:t>
            </a:r>
          </a:p>
          <a:p>
            <a:r>
              <a:rPr lang="en-US" b="0" i="0"/>
              <a:t>•</a:t>
            </a:r>
            <a:r>
              <a:rPr lang="en-US" b="0" i="0" baseline="0"/>
              <a:t> </a:t>
            </a:r>
            <a:r>
              <a:rPr lang="en-US" b="0" i="0"/>
              <a:t>Learning language in a meaningful context</a:t>
            </a:r>
          </a:p>
          <a:p>
            <a:r>
              <a:rPr lang="en-US" b="0" i="0"/>
              <a:t>•</a:t>
            </a:r>
            <a:r>
              <a:rPr lang="en-US" b="0" i="0" baseline="0"/>
              <a:t> </a:t>
            </a:r>
            <a:r>
              <a:rPr lang="en-US" b="0" i="0"/>
              <a:t>Exposure to authentic language</a:t>
            </a:r>
          </a:p>
          <a:p>
            <a:r>
              <a:rPr lang="en-US" b="0" i="0"/>
              <a:t>•</a:t>
            </a:r>
            <a:r>
              <a:rPr lang="en-US" b="0" i="0" baseline="0"/>
              <a:t> </a:t>
            </a:r>
            <a:r>
              <a:rPr lang="en-US" b="0" i="0"/>
              <a:t>Improving listening and speaking</a:t>
            </a:r>
          </a:p>
          <a:p>
            <a:r>
              <a:rPr lang="en-US" b="0" i="0"/>
              <a:t>•</a:t>
            </a:r>
            <a:r>
              <a:rPr lang="en-US" b="0" i="0" baseline="0"/>
              <a:t> </a:t>
            </a:r>
            <a:r>
              <a:rPr lang="en-US" b="0" i="0"/>
              <a:t>Practicing the rhythm of the language</a:t>
            </a:r>
          </a:p>
          <a:p>
            <a:r>
              <a:rPr lang="en-US" b="0" i="0"/>
              <a:t>•</a:t>
            </a:r>
            <a:r>
              <a:rPr lang="en-US" b="0" i="0" baseline="0"/>
              <a:t> </a:t>
            </a:r>
            <a:r>
              <a:rPr lang="en-US" b="0" i="0"/>
              <a:t>Remembering language better</a:t>
            </a:r>
          </a:p>
          <a:p>
            <a:r>
              <a:rPr lang="en-US" b="0" i="1"/>
              <a:t>In the next sections, you will learn four tips that will help you use songs and chants more effectively in your young learner classroom.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Using Songs and Chants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19539" y="1334861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000"/>
              <a:t>OUR WORLD THEME SONG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500"/>
              <a:t>This is our world.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500"/>
              <a:t>Everybody’s got a song to sing.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500"/>
              <a:t>Each boy and girl.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500"/>
              <a:t>This is our world!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500"/>
              <a:t>When I say “our,” you say “world.”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500"/>
              <a:t>Our! World!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500"/>
              <a:t>Our! World!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500"/>
              <a:t>When I say “boy,” you say “girl.”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500"/>
              <a:t>Boy! Girl!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500"/>
              <a:t>Boy! Girl!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9539" y="323397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en-US" sz="4000" b="1"/>
              <a:t>USING SONGS AND CHANTS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25440" y="1838989"/>
            <a:ext cx="57215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When I say everybody move…</a:t>
            </a:r>
          </a:p>
          <a:p>
            <a:r>
              <a:rPr lang="en-US" sz="2400"/>
              <a:t>When I say everybody stop…</a:t>
            </a:r>
          </a:p>
          <a:p>
            <a:r>
              <a:rPr lang="en-US" sz="2400"/>
              <a:t>Everybody stop!</a:t>
            </a:r>
          </a:p>
          <a:p>
            <a:endParaRPr lang="en-US" sz="2400"/>
          </a:p>
          <a:p>
            <a:r>
              <a:rPr lang="en-US" sz="2400"/>
              <a:t>This is our world.</a:t>
            </a:r>
          </a:p>
          <a:p>
            <a:r>
              <a:rPr lang="en-US" sz="2400"/>
              <a:t>Everybody’s got a song to sing.</a:t>
            </a:r>
          </a:p>
          <a:p>
            <a:r>
              <a:rPr lang="en-US" sz="2400"/>
              <a:t>Each boy and girl.</a:t>
            </a:r>
          </a:p>
          <a:p>
            <a:r>
              <a:rPr lang="en-US" sz="2400"/>
              <a:t>This is our world.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i="1"/>
              <a:t>Using songs: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i="1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201044"/>
              </p:ext>
            </p:extLst>
          </p:nvPr>
        </p:nvGraphicFramePr>
        <p:xfrm>
          <a:off x="2032000" y="1808236"/>
          <a:ext cx="8128000" cy="3686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57096501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31527959"/>
                    </a:ext>
                  </a:extLst>
                </a:gridCol>
              </a:tblGrid>
              <a:tr h="577913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044549"/>
                  </a:ext>
                </a:extLst>
              </a:tr>
              <a:tr h="2788435">
                <a:tc>
                  <a:txBody>
                    <a:bodyPr/>
                    <a:lstStyle/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344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78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extLst>
              <p:ext uri="{D42A27DB-BD31-4B8C-83A1-F6EECF244321}">
                <p14:modId xmlns:p14="http://schemas.microsoft.com/office/powerpoint/2010/main" val="3818781709"/>
              </p:ext>
            </p:extLst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Songs and chants are fun for young learners, but why are they good for language acquisition? Give at least three reasons.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1.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3.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/>
          </a:p>
        </p:txBody>
      </p:sp>
      <p:cxnSp>
        <p:nvCxnSpPr>
          <p:cNvPr id="5" name="Straight Connector 4"/>
          <p:cNvCxnSpPr/>
          <p:nvPr/>
        </p:nvCxnSpPr>
        <p:spPr>
          <a:xfrm>
            <a:off x="1393371" y="2856411"/>
            <a:ext cx="9797143" cy="8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393370" y="3844834"/>
            <a:ext cx="9797143" cy="8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393371" y="4824548"/>
            <a:ext cx="9797143" cy="87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490699-4136-4321-A0D5-874308BD74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E388A4-2C4F-4EF0-995A-EC68E265DA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312777-0626-48DC-A370-F93151FFCC8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USING SONGS AND CHANTS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2017-08-08T19:46:58Z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