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2" r:id="rId5"/>
    <p:sldId id="256" r:id="rId6"/>
    <p:sldId id="263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1 </a:t>
            </a:r>
          </a:p>
          <a:p>
            <a:r>
              <a:rPr lang="en-US" b="0" i="1"/>
              <a:t>Before you answer the questions, let me give you an example of repetition. </a:t>
            </a:r>
          </a:p>
          <a:p>
            <a:r>
              <a:rPr lang="en-US" b="0"/>
              <a:t>Give a brief demonstration of repetition that is not meaningful. </a:t>
            </a:r>
          </a:p>
          <a:p>
            <a:r>
              <a:rPr lang="en-US" b="0" i="1"/>
              <a:t>Here is one way you might use repetition in the classroom: “Ok, class! Repeat after me. Pencil! (Pencil) Eraser! (Eraser) Notebook! (Notebook) Great job!”</a:t>
            </a:r>
            <a:r>
              <a:rPr lang="en-US" b="0"/>
              <a:t> Was that meaningful? After participants answer, ask </a:t>
            </a:r>
            <a:r>
              <a:rPr lang="en-US" b="0" i="1"/>
              <a:t>Why not? </a:t>
            </a:r>
          </a:p>
          <a:p>
            <a:r>
              <a:rPr lang="en-US" b="0"/>
              <a:t>Have participants discuss the questions on the screen in pairs. 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 </a:t>
            </a:r>
          </a:p>
          <a:p>
            <a:r>
              <a:rPr lang="en-US" b="0" i="1" u="none"/>
              <a:t>Did you learn about ways in which repetition can be meaningful? Discuss this with a partner. You have one minute.</a:t>
            </a:r>
            <a:r>
              <a:rPr lang="en-US" i="1"/>
              <a:t> </a:t>
            </a:r>
            <a:endParaRPr lang="en-US" b="0" i="1" u="none"/>
          </a:p>
          <a:p>
            <a:r>
              <a:rPr lang="en-US" b="0"/>
              <a:t>Possible answers:</a:t>
            </a:r>
            <a:r>
              <a:rPr lang="en-US"/>
              <a:t> </a:t>
            </a:r>
            <a:endParaRPr lang="en-US" b="0"/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Through meaningful context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Using songs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Using stories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Using visuals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Through recycling (repetition in a new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/>
              <a:t>Review 2 </a:t>
            </a:r>
          </a:p>
          <a:p>
            <a:r>
              <a:rPr lang="en-US" b="0" i="1"/>
              <a:t>Do you remember what Lynn Cameron wrote?</a:t>
            </a:r>
            <a:r>
              <a:rPr lang="en-US" i="1"/>
              <a:t> </a:t>
            </a:r>
            <a:r>
              <a:rPr lang="en-US" b="0" i="1"/>
              <a:t> </a:t>
            </a:r>
            <a:r>
              <a:rPr lang="en-US" b="0" i="0"/>
              <a:t>See if participants can quote it. Then read the quote: </a:t>
            </a:r>
            <a:r>
              <a:rPr lang="en-US" b="0" i="1"/>
              <a:t>“…children see the foreign language </a:t>
            </a:r>
            <a:r>
              <a:rPr lang="en-US" i="1"/>
              <a:t>'from</a:t>
            </a:r>
            <a:r>
              <a:rPr lang="en-US" b="0" i="1"/>
              <a:t> the inside</a:t>
            </a:r>
            <a:r>
              <a:rPr lang="en-US" i="1"/>
              <a:t>' </a:t>
            </a:r>
            <a:r>
              <a:rPr lang="en-US" b="0" i="1"/>
              <a:t>and try to find meaning in how the language is used in action, in interaction, and with intention, rather than </a:t>
            </a:r>
            <a:r>
              <a:rPr lang="en-US" i="1"/>
              <a:t>'from</a:t>
            </a:r>
            <a:r>
              <a:rPr lang="en-US" b="0" i="1"/>
              <a:t> the outside</a:t>
            </a:r>
            <a:r>
              <a:rPr lang="en-US" i="1"/>
              <a:t>'</a:t>
            </a:r>
            <a:r>
              <a:rPr lang="en-US" b="0" i="1"/>
              <a:t> as a system and form.”</a:t>
            </a:r>
            <a:r>
              <a:rPr lang="en-US" i="1"/>
              <a:t> </a:t>
            </a:r>
            <a:endParaRPr lang="en-US" b="0" i="1"/>
          </a:p>
          <a:p>
            <a:r>
              <a:rPr lang="en-US" b="0" i="1"/>
              <a:t>Now, let's do a matching activity to show your comprehension of how to teach language to children.</a:t>
            </a:r>
            <a:r>
              <a:rPr lang="en-US" b="0" i="0"/>
              <a:t> </a:t>
            </a:r>
          </a:p>
          <a:p>
            <a:r>
              <a:rPr lang="en-US" b="0" i="0"/>
              <a:t>Answers: </a:t>
            </a:r>
          </a:p>
          <a:p>
            <a:pPr lvl="1"/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“from the inside” – teaching language through meaningful contexts</a:t>
            </a:r>
          </a:p>
          <a:p>
            <a:pPr lvl="1"/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“from the outside” – teaching grammatical rules explicitly</a:t>
            </a:r>
          </a:p>
          <a:p>
            <a:pPr lvl="1"/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in action – activities in which children learn by doing</a:t>
            </a:r>
          </a:p>
          <a:p>
            <a:pPr lvl="1"/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in interaction –activities like pair and group work</a:t>
            </a:r>
          </a:p>
          <a:p>
            <a:pPr lvl="1"/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with intention –activities where children have real reasons to use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3 </a:t>
            </a:r>
          </a:p>
          <a:p>
            <a:r>
              <a:rPr lang="en-US" b="0"/>
              <a:t>Call on a participant to read the choices and answer the question. </a:t>
            </a:r>
          </a:p>
          <a:p>
            <a:r>
              <a:rPr lang="en-US" b="0" i="1"/>
              <a:t>Answer: Using previously learned language in a new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9" y="4032081"/>
            <a:ext cx="9144000" cy="91438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Best Practices for Teaching English to Young Learners – Meaningful and Purposeful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How do you use repetition in your class? In other words, what kinds of things do your young learners repeat?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1428796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Paired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/>
              <a:t>Paired Discussion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what ways can repetition be meaningful?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Match the concepts with the activities.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92968"/>
              </p:ext>
            </p:extLst>
          </p:nvPr>
        </p:nvGraphicFramePr>
        <p:xfrm>
          <a:off x="2032000" y="2131611"/>
          <a:ext cx="8128000" cy="3505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“from the inside”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2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activities</a:t>
                      </a:r>
                      <a:r>
                        <a:rPr lang="en-US" sz="20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which children learn by doing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 “from the outside”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b. teaching language through meaningful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 contexts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 in action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c.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 activities in which children have real reasons to use language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 in interaction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d.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 activities like pair and group work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 with intention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e. teaching grammatical rules explicitly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9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is </a:t>
            </a:r>
            <a:r>
              <a:rPr lang="en-US" i="1"/>
              <a:t>recycling</a:t>
            </a:r>
            <a:r>
              <a:rPr lang="en-US"/>
              <a:t> in the context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English language classroom?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Repeating language learned in the previous class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Using previously learned language in a new context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Collecting your students’ papers and reusing them for another activity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Reviewing what was previously learned at the beginning of class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9973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1716E-8293-402F-8CC6-D43C7AD23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A7E44-F46F-4182-B30B-A93B371D38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DA1118-E3D2-4B4A-816E-AF6A60049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Paired Discussion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2017-08-08T18:47:18Z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