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1 </a:t>
            </a:r>
          </a:p>
          <a:p>
            <a:r>
              <a:rPr lang="en-US" b="0"/>
              <a:t>Put participants in different pairs to discuss the question. </a:t>
            </a:r>
            <a:r>
              <a:rPr lang="en-US" b="0" i="0"/>
              <a:t>After two to three minutes, have some pairs share their answers. You can ask participants to share what their partner said. 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1</a:t>
            </a:r>
          </a:p>
          <a:p>
            <a:r>
              <a:rPr lang="en-US" b="0" i="1"/>
              <a:t>Let’s review what scaffolding means. </a:t>
            </a:r>
            <a:r>
              <a:rPr lang="en-US" b="0" i="0"/>
              <a:t>Ask participants to vote on the correct answer. </a:t>
            </a:r>
          </a:p>
          <a:p>
            <a:endParaRPr lang="en-US" b="0" i="0"/>
          </a:p>
          <a:p>
            <a:r>
              <a:rPr lang="en-US" b="0" i="0"/>
              <a:t>Answer: Support given to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2 </a:t>
            </a:r>
            <a:endParaRPr lang="en-US"/>
          </a:p>
          <a:p>
            <a:r>
              <a:rPr lang="en-US"/>
              <a:t>Possible answers:</a:t>
            </a:r>
          </a:p>
          <a:p>
            <a:pPr marL="457200"/>
            <a:r>
              <a:rPr lang="en-US"/>
              <a:t>• break task down into small steps</a:t>
            </a:r>
          </a:p>
          <a:p>
            <a:pPr marL="457200"/>
            <a:r>
              <a:rPr lang="en-US"/>
              <a:t>• gestures or body movement</a:t>
            </a:r>
          </a:p>
          <a:p>
            <a:pPr marL="457200"/>
            <a:r>
              <a:rPr lang="en-US"/>
              <a:t>• realia or real objects</a:t>
            </a:r>
          </a:p>
          <a:p>
            <a:pPr marL="457200"/>
            <a:r>
              <a:rPr lang="en-US"/>
              <a:t>• graphic organizers</a:t>
            </a:r>
          </a:p>
          <a:p>
            <a:pPr marL="457200"/>
            <a:r>
              <a:rPr lang="en-US"/>
              <a:t>• give a model first</a:t>
            </a:r>
            <a:endParaRPr/>
          </a:p>
          <a:p>
            <a:endParaRPr lang="en-US" b="1"/>
          </a:p>
          <a:p>
            <a:r>
              <a:rPr lang="en-US" b="0" i="0"/>
              <a:t>Type the answers on the screen. When participants give an answer, have them give an example from the video. For example, if a participant says, “give a model first”, then an appropriate example would be the teacher modeling the pair work activity: “Who is this? The brother.” </a:t>
            </a:r>
          </a:p>
          <a:p>
            <a:pPr lvl="1"/>
            <a:endParaRPr lang="en-US" b="0" i="0"/>
          </a:p>
          <a:p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2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999" y="4110458"/>
            <a:ext cx="9144000" cy="801176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Best Practices for Teaching English to Young Learners – Supportive and </a:t>
            </a:r>
            <a:r>
              <a:rPr lang="en-US" err="1"/>
              <a:t>Scaffolded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What are some special things you do to help your young learners be successful?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8910" y="119459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Paired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585256703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is </a:t>
            </a:r>
            <a:r>
              <a:rPr lang="en-US" i="1"/>
              <a:t>scaffolding?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Support given to a teacher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A construction worker’s job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Another word for </a:t>
            </a:r>
            <a:r>
              <a:rPr lang="en-US" i="1"/>
              <a:t>building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Support given to students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The class environment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List five ways teachers can scaffold learning for students.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4.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5.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45623" y="2290355"/>
            <a:ext cx="9622971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45622" y="2929956"/>
            <a:ext cx="9622971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5623" y="3559893"/>
            <a:ext cx="9622971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45621" y="4204805"/>
            <a:ext cx="9622971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45620" y="4844406"/>
            <a:ext cx="9622971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0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EC6CC1-9014-4539-A4CF-F19327A96C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AF292D-A3AB-4BE3-9F26-E4F18579E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27B632-791C-496E-A077-3D62A1EDE0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Paired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2017-08-08T18:22:28Z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