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2" r:id="rId5"/>
    <p:sldId id="256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 </a:t>
            </a:r>
          </a:p>
          <a:p>
            <a:r>
              <a:rPr lang="en-US" i="1"/>
              <a:t>Before we watch the video, think about your typical class with young learners. What types of activities do you do most frequently? Let’s make a list with the most frequently used activities at the top of the list.</a:t>
            </a:r>
          </a:p>
          <a:p>
            <a:r>
              <a:rPr lang="en-US" b="0"/>
              <a:t>Type the answers that the participants share on the screen</a:t>
            </a:r>
            <a:r>
              <a:rPr lang="en-US"/>
              <a:t>.</a:t>
            </a:r>
            <a:r>
              <a:rPr lang="en-US" i="1"/>
              <a:t> </a:t>
            </a:r>
          </a:p>
          <a:p>
            <a:r>
              <a:rPr lang="en-US" b="1" i="0"/>
              <a:t>Possible answers:</a:t>
            </a:r>
            <a:r>
              <a:rPr lang="en-US" b="1"/>
              <a:t> </a:t>
            </a:r>
            <a:endParaRPr lang="en-US" b="1" i="0"/>
          </a:p>
          <a:p>
            <a:r>
              <a:rPr lang="en-US" i="0"/>
              <a:t>copying sentences </a:t>
            </a:r>
          </a:p>
          <a:p>
            <a:r>
              <a:rPr lang="en-US" i="0"/>
              <a:t>sentence completion </a:t>
            </a:r>
          </a:p>
          <a:p>
            <a:r>
              <a:rPr lang="en-US" i="0"/>
              <a:t>reading </a:t>
            </a:r>
          </a:p>
          <a:p>
            <a:r>
              <a:rPr lang="en-US" i="0"/>
              <a:t>answering questions  </a:t>
            </a:r>
          </a:p>
          <a:p>
            <a:r>
              <a:rPr lang="en-US" i="0"/>
              <a:t>dictation </a:t>
            </a:r>
          </a:p>
          <a:p>
            <a:r>
              <a:rPr lang="en-US" i="0"/>
              <a:t>recitation </a:t>
            </a:r>
          </a:p>
          <a:p>
            <a:r>
              <a:rPr lang="en-US" i="0"/>
              <a:t>storytelling </a:t>
            </a:r>
          </a:p>
          <a:p>
            <a:r>
              <a:rPr lang="en-US" i="0"/>
              <a:t>singing songs </a:t>
            </a:r>
          </a:p>
          <a:p>
            <a:r>
              <a:rPr lang="en-US" i="0"/>
              <a:t>role playing </a:t>
            </a:r>
          </a:p>
          <a:p>
            <a:r>
              <a:rPr lang="en-US" i="0"/>
              <a:t>pair and group work </a:t>
            </a:r>
          </a:p>
          <a:p>
            <a:r>
              <a:rPr lang="en-US" i="0"/>
              <a:t>drawing and artwork</a:t>
            </a:r>
          </a:p>
          <a:p>
            <a:r>
              <a:rPr lang="en-US" i="0"/>
              <a:t>playing games </a:t>
            </a:r>
          </a:p>
          <a:p>
            <a:r>
              <a:rPr lang="en-US" i="0"/>
              <a:t>doing projects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Video</a:t>
            </a:r>
          </a:p>
          <a:p>
            <a:r>
              <a:rPr lang="en-US" b="0" i="1"/>
              <a:t>Now let’s watch the next segment of the video. Think about how the activities you do with young learners apply this first principle for teaching young learners. </a:t>
            </a:r>
          </a:p>
          <a:p>
            <a:r>
              <a:rPr lang="en-US" b="0"/>
              <a:t>Play the video.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9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</a:t>
            </a:r>
          </a:p>
          <a:p>
            <a:r>
              <a:rPr lang="en-US" b="0" i="1"/>
              <a:t>Now let’s review what we just watched</a:t>
            </a:r>
            <a:r>
              <a:rPr lang="en-US" b="0" i="0"/>
              <a:t>. Read the question on the slide. Type the answers on the screen. </a:t>
            </a:r>
          </a:p>
          <a:p>
            <a:r>
              <a:rPr lang="en-US" i="0"/>
              <a:t>Possible answers:</a:t>
            </a:r>
            <a:r>
              <a:rPr lang="en-US"/>
              <a:t> </a:t>
            </a:r>
            <a:endParaRPr lang="en-US" b="0" i="0"/>
          </a:p>
          <a:p>
            <a:r>
              <a:rPr lang="en-US" b="0" i="1"/>
              <a:t>National Geographic</a:t>
            </a:r>
            <a:r>
              <a:rPr lang="en-US" b="0" i="0"/>
              <a:t> images</a:t>
            </a:r>
          </a:p>
          <a:p>
            <a:r>
              <a:rPr lang="en-US" b="0" i="0"/>
              <a:t>brightly colored photos </a:t>
            </a:r>
          </a:p>
          <a:p>
            <a:r>
              <a:rPr lang="en-US" b="0" i="0"/>
              <a:t>beautiful artwork </a:t>
            </a:r>
          </a:p>
          <a:p>
            <a:r>
              <a:rPr lang="en-US" b="0" i="0"/>
              <a:t>songs </a:t>
            </a:r>
          </a:p>
          <a:p>
            <a:r>
              <a:rPr lang="en-US" b="0" i="0"/>
              <a:t>storytelling </a:t>
            </a:r>
          </a:p>
          <a:p>
            <a:r>
              <a:rPr lang="en-US" b="0" i="0"/>
              <a:t>games</a:t>
            </a:r>
            <a:r>
              <a:rPr lang="en-US"/>
              <a:t> </a:t>
            </a:r>
          </a:p>
          <a:p>
            <a:endParaRPr lang="en-US" b="0" i="0"/>
          </a:p>
          <a:p>
            <a:r>
              <a:rPr lang="en-US" b="0" i="0"/>
              <a:t>Compare the answers for this question with the activities participants listed previously as the most used.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385720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>
      <p:ext uri="{BB962C8B-B14F-4D97-AF65-F5344CB8AC3E}">
        <p14:creationId xmlns:p14="http://schemas.microsoft.com/office/powerpoint/2010/main" val="163252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3999" y="4032081"/>
            <a:ext cx="9144000" cy="92309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Best Practices for Teaching English to Young Learners – Enjoyable and Interesting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9539" y="18573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Most used activities: </a:t>
            </a:r>
          </a:p>
          <a:p>
            <a:pPr marL="0" indent="0">
              <a:buNone/>
            </a:pPr>
            <a:r>
              <a:rPr lang="en-US"/>
              <a:t>				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Least used activities: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  <p:extLst>
              <p:ext uri="{D42A27DB-BD31-4B8C-83A1-F6EECF244321}">
                <p14:modId xmlns:p14="http://schemas.microsoft.com/office/powerpoint/2010/main" val="2644362535"/>
              </p:ext>
            </p:extLst>
          </p:nvPr>
        </p:nvSpPr>
        <p:spPr>
          <a:xfrm>
            <a:off x="819539" y="531813"/>
            <a:ext cx="10515600" cy="1325562"/>
          </a:xfrm>
        </p:spPr>
        <p:txBody>
          <a:bodyPr>
            <a:normAutofit/>
          </a:bodyPr>
          <a:lstStyle/>
          <a:p>
            <a:r>
              <a:rPr lang="en-US" sz="4000" i="1"/>
              <a:t>Activities for young learners: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54583" y="2420983"/>
            <a:ext cx="64530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54583" y="3095897"/>
            <a:ext cx="64530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54583" y="3735976"/>
            <a:ext cx="64530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54583" y="4606834"/>
            <a:ext cx="64530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54582" y="5264332"/>
            <a:ext cx="64530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98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are three ways to make your class more interesting and enjoyable for young learners?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/>
              <a:t>1.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/>
              <a:t>2.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/>
              <a:t>3.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  <p:cxnSp>
        <p:nvCxnSpPr>
          <p:cNvPr id="5" name="Straight Connector 4"/>
          <p:cNvCxnSpPr/>
          <p:nvPr/>
        </p:nvCxnSpPr>
        <p:spPr>
          <a:xfrm>
            <a:off x="1497872" y="2886892"/>
            <a:ext cx="9640389" cy="8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97871" y="3844835"/>
            <a:ext cx="9640389" cy="8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97870" y="4801819"/>
            <a:ext cx="9640389" cy="8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15A3E0-590A-490E-8152-5C332245D2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512D65-4093-4530-BB5A-5ED453215A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F1912A-0487-45F5-A0BC-F4BDFFB3F6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Activities for young learners: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2017-08-08T18:04:54Z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