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60" r:id="rId6"/>
    <p:sldId id="256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/>
              <a:t>Video</a:t>
            </a:r>
          </a:p>
          <a:p>
            <a:endParaRPr lang="en-US" b="0" i="0"/>
          </a:p>
          <a:p>
            <a:r>
              <a:rPr lang="en-US"/>
              <a:t>Play</a:t>
            </a:r>
            <a:r>
              <a:rPr lang="en-US" b="0" i="0" baseline="0"/>
              <a:t> the video</a:t>
            </a:r>
            <a:r>
              <a:rPr lang="en-US"/>
              <a:t>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a discussion and lead participants to answers similar to the following: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Using real world and multicultural content is essential for young learners who are growing up to become global citizens.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English is also the language of global problem solving.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Using National Geographic images and content will help our children explore other places and cultures and encourage them to care about other people and our world.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increased understanding of the world and ability to communicate in English across cultures will help young learners become good global citizens.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do the activity described on the screen.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Give participants three minutes to look through the units</a:t>
            </a:r>
            <a:r>
              <a:rPr lang="en-US"/>
              <a:t>.</a:t>
            </a:r>
            <a:endParaRPr lang="en-US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them to choose one page. 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them they should be prepared to explain how the real world content empowers young learners for the 21st century. </a:t>
            </a:r>
          </a:p>
          <a:p>
            <a:pPr marL="228600" indent="-228600">
              <a:buAutoNum type="arabicPeriod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Tell them to mark the page with a bookmark or a piece of paper and close the book when they are finished. This will help you know when they are finished.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share their answers within your time limit.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Take one minute to think about what you learned from this workshop.</a:t>
            </a:r>
            <a:r>
              <a:rPr lang="en-US" i="1"/>
              <a:t> 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Write down one thing new for you, one thing that surprised you, and one question you still have.</a:t>
            </a:r>
            <a:r>
              <a:rPr lang="en-US" i="1"/>
              <a:t> </a:t>
            </a:r>
            <a:endParaRPr lang="en-US" i="1">
              <a:latin typeface="+mn-lt"/>
            </a:endParaRPr>
          </a:p>
          <a:p>
            <a:endParaRPr lang="en-US" i="1">
              <a:latin typeface="+mn-lt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one minute, have participants share their answer with the person next to them.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After two minutes, have some participants share their answers and see if they have any questions. Take some time to talk through their questions.</a:t>
            </a:r>
            <a:endParaRPr lang="en-US">
              <a:latin typeface="+mn-lt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Empowering Young Learners with Real World Content </a:t>
            </a:r>
            <a:r>
              <a:rPr lang="mr-IN"/>
              <a:t>–</a:t>
            </a:r>
            <a:r>
              <a:rPr lang="en-US"/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819399"/>
            <a:ext cx="10515600" cy="2512611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20868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3373690"/>
              </p:ext>
            </p:extLst>
          </p:nvPr>
        </p:nvSpPr>
        <p:spPr>
          <a:xfrm>
            <a:off x="819539" y="18573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Integrating National Geographic Materials in </a:t>
            </a:r>
            <a:r>
              <a:rPr lang="en-US" i="1"/>
              <a:t>Our World</a:t>
            </a:r>
            <a:r>
              <a:rPr lang="en-US"/>
              <a:t> means integrating its mission, which is to inspire people to care about the planet. How does </a:t>
            </a:r>
            <a:r>
              <a:rPr lang="en-US" i="1"/>
              <a:t>Our Worl</a:t>
            </a:r>
            <a:r>
              <a:rPr lang="en-US"/>
              <a:t>d do this, and why is this important in the English language classroom?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53181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083265326"/>
              </p:ext>
            </p:extLst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Bookmark Activity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/>
              <a:t>Look through one or two units in your </a:t>
            </a:r>
            <a:r>
              <a:rPr lang="en-US" sz="2800"/>
              <a:t>Our Worl</a:t>
            </a:r>
            <a:r>
              <a:rPr lang="en-US" sz="2800" i="1"/>
              <a:t>d Student Book.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/>
              <a:t>Choose one page that uses real-world content to empower young learners.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/>
              <a:t>Be ready to explain how the real-world content on this page empowers young learners for the 21</a:t>
            </a:r>
            <a:r>
              <a:rPr lang="en-US" sz="2800" baseline="30000"/>
              <a:t>st</a:t>
            </a:r>
            <a:r>
              <a:rPr lang="en-US" sz="2800"/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/>
              <a:t>When you are ready, mark the page with a bookmark and close the book. 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Reflect on what you learned in this workshop and write down: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/>
              <a:t>One thing new for you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/>
              <a:t>One thing that surprised you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/>
              <a:t>One question you still have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88B6E-7447-4CD5-9AB8-909C38BD4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FA94F-9C42-4B63-A161-81089C319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A4538-A24B-4A9B-8C1E-68D9B57A3B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Group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2017-08-10T20:36:18Z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