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82564-CFCA-FD42-B366-AB577654FBBA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9574F-E152-E04B-9169-0693775AE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3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</a:t>
            </a:r>
          </a:p>
          <a:p>
            <a:endParaRPr lang="en-US" b="1"/>
          </a:p>
          <a:p>
            <a:r>
              <a:rPr lang="en-US" b="0" i="1"/>
              <a:t>With young learner energy, classrooms</a:t>
            </a:r>
            <a:r>
              <a:rPr lang="en-US" b="0" i="1" baseline="0"/>
              <a:t> can get busy and noisy. Getting your students’ attention is the first step to engaging them in learning. What’s one way you get your students’ attention?</a:t>
            </a:r>
          </a:p>
          <a:p>
            <a:endParaRPr lang="en-US" b="0" i="1" baseline="0"/>
          </a:p>
          <a:p>
            <a:r>
              <a:rPr lang="en-US" b="0" i="0" baseline="0"/>
              <a:t>Give participants a moment to think. Call on a few participants to share examples.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9574F-E152-E04B-9169-0693775AED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endParaRPr lang="en-US" b="1"/>
          </a:p>
          <a:p>
            <a:r>
              <a:rPr lang="en-US" b="0" i="1"/>
              <a:t>In</a:t>
            </a:r>
            <a:r>
              <a:rPr lang="en-US" b="0" i="1" baseline="0"/>
              <a:t> this segment, listen for several tips for getting students’ attention in fun and consistent ways.</a:t>
            </a:r>
          </a:p>
          <a:p>
            <a:endParaRPr lang="en-US" b="0" i="1" baseline="0"/>
          </a:p>
          <a:p>
            <a:r>
              <a:rPr lang="en-US" b="0" i="0" baseline="0"/>
              <a:t>Play the video.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9574F-E152-E04B-9169-0693775AED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45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1</a:t>
            </a:r>
          </a:p>
          <a:p>
            <a:endParaRPr lang="en-US" b="1"/>
          </a:p>
          <a:p>
            <a:r>
              <a:rPr lang="en-US" b="0" i="1"/>
              <a:t>Let’s review some of the attention getting strategies you just heard.</a:t>
            </a:r>
          </a:p>
          <a:p>
            <a:endParaRPr lang="en-US" b="0" i="1"/>
          </a:p>
          <a:p>
            <a:r>
              <a:rPr lang="en-US" b="0" i="0"/>
              <a:t>Review the list. Model one of the attention getting strategies,</a:t>
            </a:r>
            <a:r>
              <a:rPr lang="en-US" b="0" i="0" baseline="0"/>
              <a:t> (i.e. clapping technique). Then ask one or two volunteers to lead an attention getting activity with the group (i.e. When I say Our, you say World</a:t>
            </a:r>
            <a:r>
              <a:rPr lang="mr-IN" b="0" i="0" baseline="0"/>
              <a:t>…</a:t>
            </a:r>
            <a:r>
              <a:rPr lang="en-US" b="0" i="0" baseline="0"/>
              <a:t>Our. World. Our. World). If no one volunteers, lead the group in practicing one or two.</a:t>
            </a:r>
          </a:p>
          <a:p>
            <a:endParaRPr lang="en-US" b="0" i="0" baseline="0"/>
          </a:p>
          <a:p>
            <a:r>
              <a:rPr lang="en-US" b="0" i="0" baseline="0"/>
              <a:t>Distribute Handout 10.1.</a:t>
            </a:r>
          </a:p>
          <a:p>
            <a:endParaRPr lang="en-US" b="0" i="0" baseline="0"/>
          </a:p>
          <a:p>
            <a:r>
              <a:rPr lang="en-US" b="0" i="0" baseline="0"/>
              <a:t>Ask participants to write the examples in the “attention getters” section.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9574F-E152-E04B-9169-0693775AED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2</a:t>
            </a:r>
          </a:p>
          <a:p>
            <a:endParaRPr lang="en-US" b="1"/>
          </a:p>
          <a:p>
            <a:r>
              <a:rPr lang="en-US" b="0" i="1"/>
              <a:t>Attention getters are not only a fun way to keep your class engaged; they are also an opportunity to practice English. Let’s complete the sentences on the screen.</a:t>
            </a:r>
          </a:p>
          <a:p>
            <a:endParaRPr lang="en-US" b="0" i="1"/>
          </a:p>
          <a:p>
            <a:r>
              <a:rPr lang="en-US" b="0" i="0"/>
              <a:t>Call on participants to complete the sentences. Drag the words to the correct blanks.</a:t>
            </a:r>
          </a:p>
          <a:p>
            <a:endParaRPr lang="en-US" b="0" i="0"/>
          </a:p>
          <a:p>
            <a:r>
              <a:rPr lang="en-US" b="1" i="0"/>
              <a:t>Answers:</a:t>
            </a:r>
          </a:p>
          <a:p>
            <a:r>
              <a:rPr lang="en-US" b="0" i="0"/>
              <a:t>When creating a call and response attention getter, you</a:t>
            </a:r>
            <a:r>
              <a:rPr lang="en-US" b="0" i="0" baseline="0"/>
              <a:t> can use new </a:t>
            </a:r>
            <a:r>
              <a:rPr lang="en-US" b="1" i="0" u="sng" baseline="0"/>
              <a:t>vocabulary</a:t>
            </a:r>
            <a:r>
              <a:rPr lang="en-US" b="0" i="0" baseline="0"/>
              <a:t> words to </a:t>
            </a:r>
            <a:r>
              <a:rPr lang="en-US" b="1" i="0" u="sng" baseline="0"/>
              <a:t>call</a:t>
            </a:r>
            <a:r>
              <a:rPr lang="en-US" b="0" i="0" baseline="0"/>
              <a:t> and </a:t>
            </a:r>
            <a:r>
              <a:rPr lang="en-US" b="1" i="0" u="sng" baseline="0"/>
              <a:t>respond</a:t>
            </a:r>
            <a:r>
              <a:rPr lang="en-US" b="0" i="0" baseline="0"/>
              <a:t>. You can even let </a:t>
            </a:r>
            <a:r>
              <a:rPr lang="en-US" b="1" i="0" u="sng" baseline="0"/>
              <a:t>students</a:t>
            </a:r>
            <a:r>
              <a:rPr lang="en-US" b="0" i="0" baseline="0"/>
              <a:t> decide for themselves the call and response </a:t>
            </a:r>
            <a:r>
              <a:rPr lang="en-US" b="1" i="0" u="sng" baseline="0"/>
              <a:t>words</a:t>
            </a:r>
            <a:r>
              <a:rPr lang="en-US" b="0" i="0" baseline="0"/>
              <a:t> at the beginning of class.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9574F-E152-E04B-9169-0693775AED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3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Classroom Management Tips </a:t>
            </a:r>
            <a:r>
              <a:rPr lang="mr-IN"/>
              <a:t>–</a:t>
            </a:r>
            <a:r>
              <a:rPr lang="en-US"/>
              <a:t> Attention Getters</a:t>
            </a:r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/>
              <a:t>Whole Group 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is one thing you do to get your students’ attention?</a:t>
            </a:r>
          </a:p>
        </p:txBody>
      </p:sp>
    </p:spTree>
    <p:extLst>
      <p:ext uri="{BB962C8B-B14F-4D97-AF65-F5344CB8AC3E}">
        <p14:creationId xmlns:p14="http://schemas.microsoft.com/office/powerpoint/2010/main" val="97919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7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Model these attention-getting techniques: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/>
              <a:t>Clapping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/>
              <a:t>Raising your hand and waiting for silence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/>
              <a:t>Call and response: “1-2-3 eyes on ME, 1-2 eyes on YOU”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/>
              <a:t>Call and response: When I say _____, you say _____.</a:t>
            </a:r>
          </a:p>
        </p:txBody>
      </p:sp>
    </p:spTree>
    <p:extLst>
      <p:ext uri="{BB962C8B-B14F-4D97-AF65-F5344CB8AC3E}">
        <p14:creationId xmlns:p14="http://schemas.microsoft.com/office/powerpoint/2010/main" val="152657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Complete the paragraph with the correct words.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When creating a call and response attention getter, you can use new _______ words to _______ and _______. You can even let _______ decide for themselves the call and response ________ at the beginning of class.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521786"/>
              </p:ext>
            </p:extLst>
          </p:nvPr>
        </p:nvGraphicFramePr>
        <p:xfrm>
          <a:off x="1971592" y="4874811"/>
          <a:ext cx="824881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vocabulary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respond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words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call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36684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57A198-37A9-4D9D-BD36-A7A10F56C7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D3DC2F-10D4-414F-A341-BAD3B78C7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FD915-1FAB-4F95-B6C2-F79F64D05E2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OurWorldTheme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2017-08-10T17:02:44Z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