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6" r:id="rId6"/>
    <p:sldId id="263"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35310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Preview </a:t>
            </a:r>
            <a:endParaRPr lang="en-US"/>
          </a:p>
          <a:p>
            <a:r>
              <a:rPr lang="en-US" sz="1200" kern="1200">
                <a:solidFill>
                  <a:schemeClr val="tx1"/>
                </a:solidFill>
                <a:effectLst/>
                <a:latin typeface="+mn-lt"/>
                <a:ea typeface="+mn-ea"/>
                <a:cs typeface="+mn-cs"/>
              </a:rPr>
              <a:t>Lead a discussion on the prompt. Be sure to finish the discussion with this answer: </a:t>
            </a:r>
            <a:endParaRPr lang="en-US"/>
          </a:p>
          <a:p>
            <a:r>
              <a:rPr lang="en-US" sz="1200" i="1" kern="1200">
                <a:solidFill>
                  <a:schemeClr val="tx1"/>
                </a:solidFill>
                <a:effectLst/>
                <a:latin typeface="+mn-lt"/>
                <a:ea typeface="+mn-ea"/>
                <a:cs typeface="+mn-cs"/>
              </a:rPr>
              <a:t>A learning objective must be observable in order for the teacher to be able to assess it. In other words, you must be able to see or observe the action in your students to know whether they have achieved the objective successfully. "Know,' "learn," and "understand" are not observable, so you cannot measure them. </a:t>
            </a:r>
            <a:endParaRPr lang="en-US"/>
          </a:p>
          <a:p>
            <a:r>
              <a:rPr lang="en-US" sz="1200" i="1" kern="1200">
                <a:solidFill>
                  <a:schemeClr val="tx1"/>
                </a:solidFill>
                <a:effectLst/>
                <a:latin typeface="+mn-lt"/>
                <a:ea typeface="+mn-ea"/>
                <a:cs typeface="+mn-cs"/>
              </a:rPr>
              <a:t>Now let’s see how we can connect our assessments to our objectives. </a:t>
            </a:r>
            <a:endParaRPr lang="en-US"/>
          </a:p>
          <a:p>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Video </a:t>
            </a:r>
            <a:endParaRPr lang="en-US"/>
          </a:p>
          <a:p>
            <a:r>
              <a:rPr lang="en-US" sz="1200" kern="1200">
                <a:solidFill>
                  <a:schemeClr val="tx1"/>
                </a:solidFill>
                <a:effectLst/>
                <a:latin typeface="+mn-lt"/>
                <a:ea typeface="+mn-ea"/>
                <a:cs typeface="+mn-cs"/>
              </a:rPr>
              <a:t>Play the video. </a:t>
            </a:r>
            <a:endParaRPr lang="en-US"/>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34373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Review 1 </a:t>
            </a:r>
            <a:endParaRPr lang="en-US"/>
          </a:p>
          <a:p>
            <a:r>
              <a:rPr lang="en-US" sz="1200" kern="1200">
                <a:solidFill>
                  <a:schemeClr val="tx1"/>
                </a:solidFill>
                <a:effectLst/>
                <a:latin typeface="+mn-lt"/>
                <a:ea typeface="+mn-ea"/>
                <a:cs typeface="+mn-cs"/>
              </a:rPr>
              <a:t>Have participants read the sentence and respond to the prompt. </a:t>
            </a:r>
            <a:endParaRPr lang="en-US"/>
          </a:p>
          <a:p>
            <a:r>
              <a:rPr lang="en-US" sz="1200" b="1" kern="1200">
                <a:solidFill>
                  <a:schemeClr val="tx1"/>
                </a:solidFill>
                <a:effectLst/>
                <a:latin typeface="+mn-lt"/>
                <a:ea typeface="+mn-ea"/>
                <a:cs typeface="+mn-cs"/>
              </a:rPr>
              <a:t>Answer: </a:t>
            </a:r>
            <a:r>
              <a:rPr lang="en-US" sz="1200" kern="1200">
                <a:solidFill>
                  <a:schemeClr val="tx1"/>
                </a:solidFill>
                <a:effectLst/>
                <a:latin typeface="+mn-lt"/>
                <a:ea typeface="+mn-ea"/>
                <a:cs typeface="+mn-cs"/>
              </a:rPr>
              <a:t>True </a:t>
            </a:r>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Review 2 </a:t>
            </a:r>
            <a:endParaRPr lang="en-US"/>
          </a:p>
          <a:p>
            <a:r>
              <a:rPr lang="en-US" sz="1200" i="1" kern="1200">
                <a:solidFill>
                  <a:schemeClr val="tx1"/>
                </a:solidFill>
                <a:effectLst/>
                <a:latin typeface="+mn-lt"/>
                <a:ea typeface="+mn-ea"/>
                <a:cs typeface="+mn-cs"/>
              </a:rPr>
              <a:t>As you answer this question, remember the video showed these practices through examples in </a:t>
            </a:r>
            <a:r>
              <a:rPr lang="en-US" sz="1200" kern="1200">
                <a:solidFill>
                  <a:schemeClr val="tx1"/>
                </a:solidFill>
                <a:effectLst/>
                <a:latin typeface="+mn-lt"/>
                <a:ea typeface="+mn-ea"/>
                <a:cs typeface="+mn-cs"/>
              </a:rPr>
              <a:t>Our World</a:t>
            </a:r>
            <a:r>
              <a:rPr lang="en-US" sz="1200" i="1" kern="1200">
                <a:solidFill>
                  <a:schemeClr val="tx1"/>
                </a:solidFill>
                <a:effectLst/>
                <a:latin typeface="+mn-lt"/>
                <a:ea typeface="+mn-ea"/>
                <a:cs typeface="+mn-cs"/>
              </a:rPr>
              <a:t>. </a:t>
            </a:r>
            <a:endParaRPr lang="en-US"/>
          </a:p>
          <a:p>
            <a:r>
              <a:rPr lang="en-US" sz="1200" kern="1200">
                <a:solidFill>
                  <a:schemeClr val="tx1"/>
                </a:solidFill>
                <a:effectLst/>
                <a:latin typeface="+mn-lt"/>
                <a:ea typeface="+mn-ea"/>
                <a:cs typeface="+mn-cs"/>
              </a:rPr>
              <a:t>Ask participants to share answers and type them on the screen. </a:t>
            </a:r>
            <a:endParaRPr lang="en-US"/>
          </a:p>
          <a:p>
            <a:r>
              <a:rPr lang="en-US" sz="1200" kern="1200">
                <a:solidFill>
                  <a:schemeClr val="tx1"/>
                </a:solidFill>
                <a:effectLst/>
                <a:latin typeface="+mn-lt"/>
                <a:ea typeface="+mn-ea"/>
                <a:cs typeface="+mn-cs"/>
              </a:rPr>
              <a:t>Possible answers: </a:t>
            </a:r>
            <a:endParaRPr lang="en-US"/>
          </a:p>
          <a:p>
            <a:pPr marL="171450" indent="-171450">
              <a:buFont typeface="Arial" charset="0"/>
              <a:buChar char="•"/>
            </a:pPr>
            <a:r>
              <a:rPr lang="en-US" sz="1200" kern="1200">
                <a:solidFill>
                  <a:schemeClr val="tx1"/>
                </a:solidFill>
                <a:effectLst/>
                <a:latin typeface="+mn-lt"/>
                <a:ea typeface="+mn-ea"/>
                <a:cs typeface="+mn-cs"/>
              </a:rPr>
              <a:t>Monitor students’ progress. </a:t>
            </a:r>
          </a:p>
          <a:p>
            <a:pPr marL="171450" indent="-171450">
              <a:buFont typeface="Arial" charset="0"/>
              <a:buChar char="•"/>
            </a:pPr>
            <a:r>
              <a:rPr lang="en-US" sz="1200" kern="1200">
                <a:solidFill>
                  <a:schemeClr val="tx1"/>
                </a:solidFill>
                <a:effectLst/>
                <a:latin typeface="+mn-lt"/>
                <a:ea typeface="+mn-ea"/>
                <a:cs typeface="+mn-cs"/>
              </a:rPr>
              <a:t>Restate objectives into questions (Can students...). </a:t>
            </a:r>
          </a:p>
          <a:p>
            <a:pPr marL="171450" indent="-171450">
              <a:buFont typeface="Arial" charset="0"/>
              <a:buChar char="•"/>
            </a:pPr>
            <a:r>
              <a:rPr lang="en-US" sz="1200" kern="1200">
                <a:solidFill>
                  <a:schemeClr val="tx1"/>
                </a:solidFill>
                <a:effectLst/>
                <a:latin typeface="+mn-lt"/>
                <a:ea typeface="+mn-ea"/>
                <a:cs typeface="+mn-cs"/>
              </a:rPr>
              <a:t>Do quick checks while students are practicing. </a:t>
            </a:r>
          </a:p>
          <a:p>
            <a:pPr marL="171450" indent="-171450">
              <a:buFont typeface="Arial" charset="0"/>
              <a:buChar char="•"/>
            </a:pPr>
            <a:r>
              <a:rPr lang="en-US" sz="1200" kern="1200">
                <a:solidFill>
                  <a:schemeClr val="tx1"/>
                </a:solidFill>
                <a:effectLst/>
                <a:latin typeface="+mn-lt"/>
                <a:ea typeface="+mn-ea"/>
                <a:cs typeface="+mn-cs"/>
              </a:rPr>
              <a:t>Prepare a plan for more practice if students are not making progress achieving the objective. </a:t>
            </a:r>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1877833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pPr lvl="0"/>
            <a:r>
              <a:rPr lang="en-US"/>
              <a:t>Ensuring Success through Assessment </a:t>
            </a:r>
            <a:r>
              <a:rPr lang="mr-IN"/>
              <a:t>–</a:t>
            </a:r>
            <a:r>
              <a:rPr lang="en-US"/>
              <a:t> Connect Assessment to Objectives</a:t>
            </a:r>
          </a:p>
          <a:p>
            <a:endParaRPr lang="en-US"/>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15908" y="1847850"/>
            <a:ext cx="613409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t>Group Discussion</a:t>
            </a:r>
          </a:p>
        </p:txBody>
      </p:sp>
      <p:sp>
        <p:nvSpPr>
          <p:cNvPr id="6" name="Content Placeholder 2"/>
          <p:cNvSpPr>
            <a:spLocks noGrp="1"/>
          </p:cNvSpPr>
          <p:nvPr>
            <p:ph idx="1"/>
          </p:nvPr>
        </p:nvSpPr>
        <p:spPr>
          <a:xfrm>
            <a:off x="1297172" y="2870791"/>
            <a:ext cx="9760688" cy="3328176"/>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Why should the verbs in a learning objective be observable?</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950991" y="365760"/>
            <a:ext cx="5699050" cy="3533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t>Backward design means to start with the desired outcomes and to plan instruction that helps your students achieve those outcomes. The </a:t>
            </a:r>
            <a:r>
              <a:rPr lang="en-US" sz="2800" b="1" i="1"/>
              <a:t>desired outcomes</a:t>
            </a:r>
            <a:r>
              <a:rPr lang="en-US" sz="2800" b="1"/>
              <a:t> are expressed as your lesson objectives.</a:t>
            </a:r>
          </a:p>
        </p:txBody>
      </p:sp>
      <p:sp>
        <p:nvSpPr>
          <p:cNvPr id="7" name="Content Placeholder 7"/>
          <p:cNvSpPr>
            <a:spLocks noGrp="1"/>
          </p:cNvSpPr>
          <p:nvPr>
            <p:ph idx="1"/>
          </p:nvPr>
        </p:nvSpPr>
        <p:spPr>
          <a:xfrm>
            <a:off x="5120032" y="3725649"/>
            <a:ext cx="1360968" cy="2147776"/>
          </a:xfrm>
        </p:spPr>
        <p:txBody>
          <a:bodyPr>
            <a:normAutofit/>
          </a:bodyPr>
          <a:lstStyle/>
          <a:p>
            <a:pPr>
              <a:lnSpc>
                <a:spcPct val="100000"/>
              </a:lnSpc>
              <a:spcBef>
                <a:spcPts val="0"/>
              </a:spcBef>
            </a:pPr>
            <a:r>
              <a:rPr lang="en-US"/>
              <a:t>True</a:t>
            </a:r>
          </a:p>
          <a:p>
            <a:pPr>
              <a:lnSpc>
                <a:spcPct val="100000"/>
              </a:lnSpc>
              <a:spcBef>
                <a:spcPts val="0"/>
              </a:spcBef>
            </a:pPr>
            <a:r>
              <a:rPr lang="en-US"/>
              <a:t>False</a:t>
            </a:r>
          </a:p>
        </p:txBody>
      </p:sp>
    </p:spTree>
    <p:extLst>
      <p:ext uri="{BB962C8B-B14F-4D97-AF65-F5344CB8AC3E}">
        <p14:creationId xmlns:p14="http://schemas.microsoft.com/office/powerpoint/2010/main" val="172035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What are three good practices for formative assessment?</a:t>
            </a:r>
          </a:p>
        </p:txBody>
      </p:sp>
      <p:sp>
        <p:nvSpPr>
          <p:cNvPr id="4" name="Content Placeholder 5"/>
          <p:cNvSpPr>
            <a:spLocks noGrp="1"/>
          </p:cNvSpPr>
          <p:nvPr>
            <p:ph idx="1"/>
          </p:nvPr>
        </p:nvSpPr>
        <p:spPr>
          <a:xfrm>
            <a:off x="838200" y="1825625"/>
            <a:ext cx="10515600" cy="3817529"/>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1.____________________________________________________</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lvl="0" indent="0">
              <a:lnSpc>
                <a:spcPct val="100000"/>
              </a:lnSpc>
              <a:spcBef>
                <a:spcPts val="0"/>
              </a:spcBef>
              <a:buNone/>
              <a:defRPr/>
            </a:pPr>
            <a:r>
              <a:rPr lang="en-US"/>
              <a:t>2.____________________________________________________</a:t>
            </a:r>
          </a:p>
          <a:p>
            <a:pPr marL="0" lvl="0" indent="0">
              <a:lnSpc>
                <a:spcPct val="100000"/>
              </a:lnSpc>
              <a:spcBef>
                <a:spcPts val="0"/>
              </a:spcBef>
              <a:buNone/>
              <a:defRPr/>
            </a:pPr>
            <a:endParaRPr lang="en-US"/>
          </a:p>
          <a:p>
            <a:pPr marL="0" lvl="0" indent="0">
              <a:lnSpc>
                <a:spcPct val="100000"/>
              </a:lnSpc>
              <a:spcBef>
                <a:spcPts val="0"/>
              </a:spcBef>
              <a:buNone/>
              <a:defRPr/>
            </a:pPr>
            <a:endParaRPr lang="en-US"/>
          </a:p>
          <a:p>
            <a:pPr marL="0" lvl="0" indent="0">
              <a:lnSpc>
                <a:spcPct val="100000"/>
              </a:lnSpc>
              <a:spcBef>
                <a:spcPts val="0"/>
              </a:spcBef>
              <a:buNone/>
              <a:defRPr/>
            </a:pPr>
            <a:r>
              <a:rPr lang="en-US"/>
              <a:t>3.____________________________________________________</a:t>
            </a:r>
          </a:p>
          <a:p>
            <a:pPr marL="0" lvl="0" indent="0">
              <a:lnSpc>
                <a:spcPct val="100000"/>
              </a:lnSpc>
              <a:spcBef>
                <a:spcPts val="0"/>
              </a:spcBef>
              <a:buNone/>
              <a:defRPr/>
            </a:pPr>
            <a:endParaRPr lang="en-US"/>
          </a:p>
          <a:p>
            <a:pPr marL="0" lvl="0" indent="0">
              <a:lnSpc>
                <a:spcPct val="100000"/>
              </a:lnSpc>
              <a:spcBef>
                <a:spcPts val="0"/>
              </a:spcBef>
              <a:buNone/>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156299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W PD Slides with Master Templates_New" id="{2266FC89-AB6E-3043-B08D-30364E84A770}" vid="{B05D4069-8DF4-E847-A428-DD3637CFD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1A599-69DE-4D51-97F1-7C3A80229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99EA11-F5DD-4042-941E-FE014366CAC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1A479A-CFF5-401E-A4BB-FF0C24FB8B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