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D0B4F-01E5-4EC3-BFD5-44D7AA9CD3B4}" v="2" dt="2017-08-09T19:52:13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now moving into 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of a lesson.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find a partner and discuss the prompt.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two or three participants to share their ideas with the whole group.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watch the video, watch for an example of how the teacher extends her lesson.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review what it means to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lesson.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read and answer each question. Ask them to vote on the best answer to each.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practice, application, and enrichment. </a:t>
            </a:r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stretch students’ ability to communicate in the real world.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write a few notes and an example of how to extend a lesson on Handout 5.1.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Extend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122048156"/>
              </p:ext>
            </p:extLst>
          </p:nvPr>
        </p:nvSpPr>
        <p:spPr>
          <a:xfrm>
            <a:off x="1524000" y="2028825"/>
            <a:ext cx="9144000" cy="145202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Calibri"/>
              </a:rPr>
              <a:t>Paired Discussion</a:t>
            </a:r>
          </a:p>
        </p:txBody>
      </p:sp>
      <p:sp>
        <p:nvSpPr>
          <p:cNvPr id="6" name="Subtitle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779095076"/>
              </p:ext>
            </p:extLst>
          </p:nvPr>
        </p:nvSpPr>
        <p:spPr>
          <a:xfrm>
            <a:off x="1524000" y="302895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What does </a:t>
            </a:r>
            <a:r>
              <a:rPr lang="en-US" i="1"/>
              <a:t>extend</a:t>
            </a:r>
            <a:r>
              <a:rPr lang="en-US"/>
              <a:t> mean?</a:t>
            </a:r>
          </a:p>
          <a:p>
            <a:pPr marL="0" indent="0" algn="ctr">
              <a:buNone/>
            </a:pPr>
            <a:r>
              <a:rPr lang="en-US"/>
              <a:t>How might you extend your lesson?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16099" y="378354"/>
            <a:ext cx="815763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To </a:t>
            </a:r>
            <a:r>
              <a:rPr lang="en-US" sz="4000" b="1" i="1"/>
              <a:t>extend</a:t>
            </a:r>
            <a:r>
              <a:rPr lang="en-US" sz="4000" b="1"/>
              <a:t> means to provide additional communicative activities for: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5279" y="1703917"/>
            <a:ext cx="5139273" cy="1625600"/>
          </a:xfrm>
        </p:spPr>
        <p:txBody>
          <a:bodyPr/>
          <a:lstStyle/>
          <a:p>
            <a:r>
              <a:rPr lang="en-US" sz="2400"/>
              <a:t>activating background knowledge.</a:t>
            </a:r>
          </a:p>
          <a:p>
            <a:r>
              <a:rPr lang="en-US" sz="2400"/>
              <a:t>practice, application, and enrichment.</a:t>
            </a:r>
          </a:p>
          <a:p>
            <a:r>
              <a:rPr lang="en-US" sz="2400"/>
              <a:t>struggling students.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88631" y="3329517"/>
            <a:ext cx="7412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You can find extension activities in </a:t>
            </a:r>
          </a:p>
          <a:p>
            <a:r>
              <a:rPr lang="en-US" sz="4000" b="1"/>
              <a:t>the </a:t>
            </a:r>
            <a:r>
              <a:rPr lang="en-US" sz="4000" b="1" i="1"/>
              <a:t>Our World</a:t>
            </a:r>
            <a:r>
              <a:rPr lang="en-US" sz="4000" b="1"/>
              <a:t> Lesson Planner that: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25280" y="4655080"/>
            <a:ext cx="5412320" cy="162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stretch students’ ability to communicate in the real world.</a:t>
            </a:r>
          </a:p>
          <a:p>
            <a:r>
              <a:rPr lang="en-US" sz="2400"/>
              <a:t>provide drills and repetition.</a:t>
            </a:r>
          </a:p>
          <a:p>
            <a:r>
              <a:rPr lang="en-US" sz="2400"/>
              <a:t>introduce new vocabulary.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B5EE44-570B-43CF-8EC4-F2A1C4920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13E409-5AAF-4AFF-9FCD-53394C00A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99BB5-EEFE-41DE-AB0B-15977D43EAC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2017-08-09T19:52:33Z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