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57" r:id="rId5"/>
    <p:sldId id="256" r:id="rId6"/>
    <p:sldId id="258" r:id="rId7"/>
    <p:sldId id="260"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E66C2-D12E-424A-9EBC-A08F6F7E3620}" type="datetimeFigureOut">
              <a:rPr lang="en-US" smtClean="0"/>
              <a:t>8/8/2017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8D0865-178D-BF4E-A50A-4D5312DC9DBC}"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Preview 1 </a:t>
            </a:r>
          </a:p>
          <a:p>
            <a:r>
              <a:rPr lang="en-US" b="1"/>
              <a:t>Introduce workshop.</a:t>
            </a:r>
            <a:r>
              <a:rPr lang="en-US" b="0"/>
              <a:t> </a:t>
            </a:r>
            <a:r>
              <a:rPr lang="en-US" i="1"/>
              <a:t>Welcome to this workshop on best practices for TEYL. TEYL stands for Teaching English to Young Learners. It is a rapidly growing field around the world, as more and more children are learning English at the primary school level. </a:t>
            </a:r>
          </a:p>
          <a:p>
            <a:r>
              <a:rPr lang="en-US" b="1"/>
              <a:t>Define “young learner.” </a:t>
            </a:r>
            <a:r>
              <a:rPr lang="en-US" i="1"/>
              <a:t>First, it is important to define the group. “Young learner” or YL refers to children who are 7–12 years old. “Very young learner” or VYL refers to children who are under 7 years of age. The young learners we will talk about in this professional development workshop will be primary school students, the students who will be using </a:t>
            </a:r>
            <a:r>
              <a:rPr lang="en-US"/>
              <a:t>Our World</a:t>
            </a:r>
            <a:r>
              <a:rPr lang="en-US" i="1"/>
              <a:t> in their classes. </a:t>
            </a:r>
          </a:p>
        </p:txBody>
      </p:sp>
      <p:sp>
        <p:nvSpPr>
          <p:cNvPr id="4" name="Slide Number Placeholder 3"/>
          <p:cNvSpPr>
            <a:spLocks noGrp="1"/>
          </p:cNvSpPr>
          <p:nvPr>
            <p:ph type="sldNum" sz="quarter" idx="10"/>
          </p:nvPr>
        </p:nvSpPr>
        <p:spPr/>
        <p:txBody>
          <a:bodyPr/>
          <a:lstStyle/>
          <a:p>
            <a:fld id="{D08D0865-178D-BF4E-A50A-4D5312DC9DBC}" type="slidenum">
              <a:rPr lang="en-US" smtClean="0"/>
              <a:t>2</a:t>
            </a:fld>
            <a:endParaRPr lang="en-US"/>
          </a:p>
        </p:txBody>
      </p:sp>
    </p:spTree>
    <p:extLst>
      <p:ext uri="{BB962C8B-B14F-4D97-AF65-F5344CB8AC3E}">
        <p14:creationId xmlns:p14="http://schemas.microsoft.com/office/powerpoint/2010/main" val="1203999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Preview 2 </a:t>
            </a:r>
          </a:p>
          <a:p>
            <a:r>
              <a:rPr lang="en-US" b="1"/>
              <a:t>Ask participants to do a warm-up activity before the video.</a:t>
            </a:r>
            <a:r>
              <a:rPr lang="en-US"/>
              <a:t> </a:t>
            </a:r>
          </a:p>
          <a:p>
            <a:r>
              <a:rPr lang="en-US" i="1"/>
              <a:t>First, find an elbow buddy. What is an elbow buddy? It is someone you can touch elbows with. This is your partner for the activity.  </a:t>
            </a:r>
          </a:p>
          <a:p>
            <a:r>
              <a:rPr lang="en-US" i="1"/>
              <a:t>With your elbow buddy, write down a list of adjectives. Think of as many adjectives as you can that describe young learners. </a:t>
            </a:r>
          </a:p>
        </p:txBody>
      </p:sp>
      <p:sp>
        <p:nvSpPr>
          <p:cNvPr id="4" name="Slide Number Placeholder 3"/>
          <p:cNvSpPr>
            <a:spLocks noGrp="1"/>
          </p:cNvSpPr>
          <p:nvPr>
            <p:ph type="sldNum" sz="quarter" idx="10"/>
          </p:nvPr>
        </p:nvSpPr>
        <p:spPr/>
        <p:txBody>
          <a:bodyPr/>
          <a:lstStyle/>
          <a:p>
            <a:fld id="{D08D0865-178D-BF4E-A50A-4D5312DC9DBC}" type="slidenum">
              <a:rPr lang="en-US" smtClean="0"/>
              <a:t>3</a:t>
            </a:fld>
            <a:endParaRPr lang="en-US"/>
          </a:p>
        </p:txBody>
      </p:sp>
    </p:spTree>
    <p:extLst>
      <p:ext uri="{BB962C8B-B14F-4D97-AF65-F5344CB8AC3E}">
        <p14:creationId xmlns:p14="http://schemas.microsoft.com/office/powerpoint/2010/main" val="1543613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Preview 3 </a:t>
            </a:r>
          </a:p>
          <a:p>
            <a:r>
              <a:rPr lang="en-US" b="0" i="1"/>
              <a:t>Now that you have brainstormed a list, let’s do a round robin activity. Each pair will share one adjective. Let’s go around the room!  </a:t>
            </a:r>
          </a:p>
          <a:p>
            <a:r>
              <a:rPr lang="en-US" b="0"/>
              <a:t>As participants share adjectives, type them on the screen, putting positive adjectives in the left column and negative adjectives in the right column.  </a:t>
            </a:r>
          </a:p>
          <a:p>
            <a:r>
              <a:rPr lang="en-US" b="0"/>
              <a:t>Distribute Handout 1.1.  Tell participants they can take notes on the handout.  </a:t>
            </a:r>
          </a:p>
          <a:p>
            <a:r>
              <a:rPr lang="en-US" b="0"/>
              <a:t>Examine the lists of adjectives with participants. </a:t>
            </a:r>
          </a:p>
          <a:p>
            <a:r>
              <a:rPr lang="en-US" b="0" i="1"/>
              <a:t>Let’s look at our list. Notice I put them in two different columns. What is the difference between the left and right column? As we can see from these characteristics, teaching children can be an exciting experience, but it can also be challenging. Let’s watch the video now to see how to approach teaching English to young learners. </a:t>
            </a:r>
          </a:p>
        </p:txBody>
      </p:sp>
      <p:sp>
        <p:nvSpPr>
          <p:cNvPr id="4" name="Slide Number Placeholder 3"/>
          <p:cNvSpPr>
            <a:spLocks noGrp="1"/>
          </p:cNvSpPr>
          <p:nvPr>
            <p:ph type="sldNum" sz="quarter" idx="10"/>
          </p:nvPr>
        </p:nvSpPr>
        <p:spPr/>
        <p:txBody>
          <a:bodyPr/>
          <a:lstStyle/>
          <a:p>
            <a:fld id="{D08D0865-178D-BF4E-A50A-4D5312DC9DBC}" type="slidenum">
              <a:rPr lang="en-US" smtClean="0"/>
              <a:t>4</a:t>
            </a:fld>
            <a:endParaRPr lang="en-US"/>
          </a:p>
        </p:txBody>
      </p:sp>
    </p:spTree>
    <p:extLst>
      <p:ext uri="{BB962C8B-B14F-4D97-AF65-F5344CB8AC3E}">
        <p14:creationId xmlns:p14="http://schemas.microsoft.com/office/powerpoint/2010/main" val="998943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Video</a:t>
            </a:r>
          </a:p>
          <a:p>
            <a:r>
              <a:rPr lang="en-US"/>
              <a:t>Play the video.</a:t>
            </a:r>
            <a:endParaRPr lang="en-US" b="1" i="1"/>
          </a:p>
        </p:txBody>
      </p:sp>
      <p:sp>
        <p:nvSpPr>
          <p:cNvPr id="4" name="Slide Number Placeholder 3"/>
          <p:cNvSpPr>
            <a:spLocks noGrp="1"/>
          </p:cNvSpPr>
          <p:nvPr>
            <p:ph type="sldNum" sz="quarter" idx="10"/>
          </p:nvPr>
        </p:nvSpPr>
        <p:spPr/>
        <p:txBody>
          <a:bodyPr/>
          <a:lstStyle/>
          <a:p>
            <a:fld id="{D08D0865-178D-BF4E-A50A-4D5312DC9DBC}" type="slidenum">
              <a:rPr lang="en-US" smtClean="0"/>
              <a:t>5</a:t>
            </a:fld>
            <a:endParaRPr lang="en-US"/>
          </a:p>
        </p:txBody>
      </p:sp>
    </p:spTree>
    <p:extLst>
      <p:ext uri="{BB962C8B-B14F-4D97-AF65-F5344CB8AC3E}">
        <p14:creationId xmlns:p14="http://schemas.microsoft.com/office/powerpoint/2010/main" val="3694789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Review</a:t>
            </a:r>
          </a:p>
          <a:p>
            <a:r>
              <a:rPr lang="en-US" i="1"/>
              <a:t>Match the descriptions that have a positive meaning with descriptions that have a negative meaning.</a:t>
            </a:r>
          </a:p>
          <a:p>
            <a:r>
              <a:rPr lang="en-US"/>
              <a:t>Answers:</a:t>
            </a:r>
          </a:p>
          <a:p>
            <a:r>
              <a:rPr lang="en-US"/>
              <a:t>Energetic–hyper</a:t>
            </a:r>
          </a:p>
          <a:p>
            <a:r>
              <a:rPr lang="en-US"/>
              <a:t>Spontaneous–can't sit still</a:t>
            </a:r>
          </a:p>
          <a:p>
            <a:r>
              <a:rPr lang="en-US"/>
              <a:t>Social–talkative</a:t>
            </a:r>
          </a:p>
          <a:p>
            <a:r>
              <a:rPr lang="en-US"/>
              <a:t>Curious–easily distracted</a:t>
            </a:r>
          </a:p>
          <a:p>
            <a:r>
              <a:rPr lang="en-US"/>
              <a:t>Fun–silly</a:t>
            </a:r>
          </a:p>
          <a:p>
            <a:endParaRPr lang="en-US" i="1"/>
          </a:p>
          <a:p>
            <a:r>
              <a:rPr lang="en-US"/>
              <a:t>After the activity is complete, remind participants: </a:t>
            </a:r>
            <a:r>
              <a:rPr lang="en-US" i="1"/>
              <a:t>Don't forget that we should always look at these characteristics in a positive way rather than focusing on the negative.</a:t>
            </a:r>
          </a:p>
          <a:p>
            <a:r>
              <a:rPr lang="en-US" i="1"/>
              <a:t>In the next video segments, you will be introduced to five principles that will help you build an effective approach for teaching English to young learners. These are some of the best practices in the field of TEYL and serve as the foundation for National Geographic Learning's </a:t>
            </a:r>
            <a:r>
              <a:rPr lang="en-US"/>
              <a:t>Our World</a:t>
            </a:r>
            <a:r>
              <a:rPr lang="en-US" i="1"/>
              <a:t> series. </a:t>
            </a:r>
          </a:p>
        </p:txBody>
      </p:sp>
      <p:sp>
        <p:nvSpPr>
          <p:cNvPr id="4" name="Slide Number Placeholder 3"/>
          <p:cNvSpPr>
            <a:spLocks noGrp="1"/>
          </p:cNvSpPr>
          <p:nvPr>
            <p:ph type="sldNum" sz="quarter" idx="10"/>
          </p:nvPr>
        </p:nvSpPr>
        <p:spPr/>
        <p:txBody>
          <a:bodyPr/>
          <a:lstStyle/>
          <a:p>
            <a:fld id="{D08D0865-178D-BF4E-A50A-4D5312DC9DBC}" type="slidenum">
              <a:rPr lang="en-US" smtClean="0"/>
              <a:t>6</a:t>
            </a:fld>
            <a:endParaRPr lang="en-US"/>
          </a:p>
        </p:txBody>
      </p:sp>
    </p:spTree>
    <p:extLst>
      <p:ext uri="{BB962C8B-B14F-4D97-AF65-F5344CB8AC3E}">
        <p14:creationId xmlns:p14="http://schemas.microsoft.com/office/powerpoint/2010/main" val="309704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694DA7-C7C0-AE4A-AB1E-E961C2AD0CA0}" type="datetimeFigureOut">
              <a:rPr lang="en-US" smtClean="0"/>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703001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694DA7-C7C0-AE4A-AB1E-E961C2AD0CA0}" type="datetimeFigureOut">
              <a:rPr lang="en-US" smtClean="0"/>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892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694DA7-C7C0-AE4A-AB1E-E961C2AD0CA0}" type="datetimeFigureOut">
              <a:rPr lang="en-US" smtClean="0"/>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1780119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694DA7-C7C0-AE4A-AB1E-E961C2AD0CA0}" type="datetimeFigureOut">
              <a:rPr lang="en-US" smtClean="0"/>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2033021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694DA7-C7C0-AE4A-AB1E-E961C2AD0CA0}" type="datetimeFigureOut">
              <a:rPr lang="en-US" smtClean="0"/>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37501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694DA7-C7C0-AE4A-AB1E-E961C2AD0CA0}" type="datetimeFigureOut">
              <a:rPr lang="en-US" smtClean="0"/>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5949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694DA7-C7C0-AE4A-AB1E-E961C2AD0CA0}" type="datetimeFigureOut">
              <a:rPr lang="en-US" smtClean="0"/>
              <a:t>8/8/2017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131198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694DA7-C7C0-AE4A-AB1E-E961C2AD0CA0}" type="datetimeFigureOut">
              <a:rPr lang="en-US" smtClean="0"/>
              <a:t>8/8/2017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8980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94DA7-C7C0-AE4A-AB1E-E961C2AD0CA0}" type="datetimeFigureOut">
              <a:rPr lang="en-US" smtClean="0"/>
              <a:t>8/8/2017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184069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94DA7-C7C0-AE4A-AB1E-E961C2AD0CA0}" type="datetimeFigureOut">
              <a:rPr lang="en-US" smtClean="0"/>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205882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694DA7-C7C0-AE4A-AB1E-E961C2AD0CA0}" type="datetimeFigureOut">
              <a:rPr lang="en-US" smtClean="0"/>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E8A0CC-561F-194B-B5B1-2D8AE72885F8}" type="slidenum">
              <a:rPr lang="en-US" smtClean="0"/>
              <a:t>‹#›</a:t>
            </a:fld>
            <a:endParaRPr lang="en-US"/>
          </a:p>
        </p:txBody>
      </p:sp>
    </p:spTree>
    <p:extLst>
      <p:ext uri="{BB962C8B-B14F-4D97-AF65-F5344CB8AC3E}">
        <p14:creationId xmlns:p14="http://schemas.microsoft.com/office/powerpoint/2010/main" val="33706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94DA7-C7C0-AE4A-AB1E-E961C2AD0CA0}" type="datetimeFigureOut">
              <a:rPr lang="en-US" smtClean="0"/>
              <a:t>8/8/2017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8A0CC-561F-194B-B5B1-2D8AE72885F8}" type="slidenum">
              <a:rPr lang="en-US" smtClean="0"/>
              <a:t>‹#›</a:t>
            </a:fld>
            <a:endParaRPr lang="en-US"/>
          </a:p>
        </p:txBody>
      </p:sp>
    </p:spTree>
    <p:extLst>
      <p:ext uri="{BB962C8B-B14F-4D97-AF65-F5344CB8AC3E}">
        <p14:creationId xmlns:p14="http://schemas.microsoft.com/office/powerpoint/2010/main" val="48595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Our World Professional Development</a:t>
            </a: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Preview and Review slides for:</a:t>
            </a:r>
          </a:p>
          <a:p>
            <a:pPr marL="0" marR="0" lvl="0" indent="0" defTabSz="914400" eaLnBrk="1" fontAlgn="auto" latinLnBrk="0" hangingPunct="1">
              <a:lnSpc>
                <a:spcPct val="100000"/>
              </a:lnSpc>
              <a:spcBef>
                <a:spcPts val="0"/>
              </a:spcBef>
              <a:spcAft>
                <a:spcPts val="0"/>
              </a:spcAft>
              <a:buClrTx/>
              <a:buSzTx/>
              <a:buFontTx/>
              <a:buNone/>
              <a:tabLst/>
              <a:defRPr/>
            </a:pPr>
            <a:endParaRPr lang="en-US"/>
          </a:p>
          <a:p>
            <a:pPr marL="0" marR="0" lvl="0" indent="0" defTabSz="914400" eaLnBrk="1" fontAlgn="auto" latinLnBrk="0" hangingPunct="1">
              <a:lnSpc>
                <a:spcPct val="100000"/>
              </a:lnSpc>
              <a:spcBef>
                <a:spcPts val="0"/>
              </a:spcBef>
              <a:spcAft>
                <a:spcPts val="0"/>
              </a:spcAft>
              <a:buClrTx/>
              <a:buSzTx/>
              <a:buFontTx/>
              <a:buNone/>
              <a:tabLst/>
              <a:defRPr/>
            </a:pPr>
            <a:r>
              <a:rPr lang="en-US"/>
              <a:t>Best Practices for Teaching English to Young Learners - Introduction</a:t>
            </a:r>
          </a:p>
        </p:txBody>
      </p:sp>
    </p:spTree>
    <p:extLst>
      <p:ext uri="{BB962C8B-B14F-4D97-AF65-F5344CB8AC3E}">
        <p14:creationId xmlns:p14="http://schemas.microsoft.com/office/powerpoint/2010/main" val="214214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77925"/>
          </a:xfrm>
        </p:spPr>
        <p:txBody>
          <a:bodyPr>
            <a:normAutofit/>
          </a:bodyPr>
          <a:lstStyle/>
          <a:p>
            <a:r>
              <a:rPr lang="en-US" sz="4000" b="1"/>
              <a:t>BEST PRACTICES FOR TEYL</a:t>
            </a:r>
          </a:p>
        </p:txBody>
      </p:sp>
      <p:sp>
        <p:nvSpPr>
          <p:cNvPr id="3" name="Subtitle 2"/>
          <p:cNvSpPr>
            <a:spLocks noGrp="1"/>
          </p:cNvSpPr>
          <p:nvPr>
            <p:ph type="subTitle" idx="1"/>
          </p:nvPr>
        </p:nvSpPr>
        <p:spPr>
          <a:xfrm>
            <a:off x="1524000" y="2414588"/>
            <a:ext cx="9144000" cy="2843212"/>
          </a:xfrm>
        </p:spPr>
        <p:txBody>
          <a:bodyPr/>
          <a:lstStyle/>
          <a:p>
            <a:r>
              <a:rPr lang="en-US" b="1"/>
              <a:t>T</a:t>
            </a:r>
            <a:r>
              <a:rPr lang="en-US"/>
              <a:t>EACHING</a:t>
            </a:r>
          </a:p>
          <a:p>
            <a:r>
              <a:rPr lang="en-US" b="1"/>
              <a:t>E</a:t>
            </a:r>
            <a:r>
              <a:rPr lang="en-US"/>
              <a:t>NGLISH</a:t>
            </a:r>
          </a:p>
          <a:p>
            <a:r>
              <a:rPr lang="en-US" b="1"/>
              <a:t>T</a:t>
            </a:r>
            <a:r>
              <a:rPr lang="en-US"/>
              <a:t>O</a:t>
            </a:r>
          </a:p>
          <a:p>
            <a:r>
              <a:rPr lang="en-US" b="1"/>
              <a:t>Y</a:t>
            </a:r>
            <a:r>
              <a:rPr lang="en-US"/>
              <a:t>OUNG</a:t>
            </a:r>
          </a:p>
          <a:p>
            <a:r>
              <a:rPr lang="en-US" b="1"/>
              <a:t>L</a:t>
            </a:r>
            <a:r>
              <a:rPr lang="en-US"/>
              <a:t>EARNERS</a:t>
            </a:r>
          </a:p>
        </p:txBody>
      </p:sp>
      <p:sp>
        <p:nvSpPr>
          <p:cNvPr id="4" name="Footer Placeholder 3"/>
          <p:cNvSpPr>
            <a:spLocks noGrp="1"/>
          </p:cNvSpPr>
          <p:nvPr>
            <p:ph type="ftr" sz="quarter" idx="11"/>
          </p:nvPr>
        </p:nvSpPr>
        <p:spPr/>
        <p:txBody>
          <a:bodyPr/>
          <a:lstStyle/>
          <a:p>
            <a:r>
              <a:rPr lang="en-US"/>
              <a:t>Preview</a:t>
            </a:r>
          </a:p>
        </p:txBody>
      </p:sp>
    </p:spTree>
    <p:extLst>
      <p:ext uri="{BB962C8B-B14F-4D97-AF65-F5344CB8AC3E}">
        <p14:creationId xmlns:p14="http://schemas.microsoft.com/office/powerpoint/2010/main" val="1872153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extLst>
              <p:ext uri="{D42A27DB-BD31-4B8C-83A1-F6EECF244321}">
                <p14:modId xmlns:p14="http://schemas.microsoft.com/office/powerpoint/2010/main" val="3145529635"/>
              </p:ext>
            </p:extLst>
          </p:nvPr>
        </p:nvSpPr>
        <p:spPr>
          <a:xfrm>
            <a:off x="838200" y="700088"/>
            <a:ext cx="10515600" cy="5476875"/>
          </a:xfrm>
        </p:spPr>
        <p:txBody>
          <a:bodyPr vert="horz" lIns="91440" tIns="45720" rIns="91440" bIns="45720" rtlCol="0" anchor="t">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3600"/>
              <a:t>How would you describe young learners?</a:t>
            </a:r>
          </a:p>
          <a:p>
            <a:pPr marL="0" marR="0" lvl="0" indent="0" defTabSz="914400" eaLnBrk="1" fontAlgn="auto" latinLnBrk="0" hangingPunct="1">
              <a:lnSpc>
                <a:spcPct val="100000"/>
              </a:lnSpc>
              <a:spcBef>
                <a:spcPts val="0"/>
              </a:spcBef>
              <a:spcAft>
                <a:spcPts val="0"/>
              </a:spcAft>
              <a:buClrTx/>
              <a:buSzTx/>
              <a:buFontTx/>
              <a:buNone/>
              <a:tabLst/>
              <a:defRPr/>
            </a:pPr>
            <a:endParaRPr lang="en-US" sz="3600"/>
          </a:p>
          <a:p>
            <a:pPr>
              <a:lnSpc>
                <a:spcPct val="100000"/>
              </a:lnSpc>
              <a:spcBef>
                <a:spcPts val="0"/>
              </a:spcBef>
            </a:pPr>
            <a:r>
              <a:rPr lang="en-US" sz="3600"/>
              <a:t>Find an elbow buddy.</a:t>
            </a:r>
          </a:p>
          <a:p>
            <a:pPr>
              <a:lnSpc>
                <a:spcPct val="100000"/>
              </a:lnSpc>
              <a:spcBef>
                <a:spcPts val="0"/>
              </a:spcBef>
            </a:pPr>
            <a:r>
              <a:rPr lang="en-US" sz="3600"/>
              <a:t>Brainstorm a list of adjectives that describe young learners.</a:t>
            </a:r>
          </a:p>
          <a:p>
            <a:pPr>
              <a:lnSpc>
                <a:spcPct val="100000"/>
              </a:lnSpc>
              <a:spcBef>
                <a:spcPts val="0"/>
              </a:spcBef>
            </a:pPr>
            <a:r>
              <a:rPr lang="en-US" sz="3600"/>
              <a:t>Write your list on a piece of paper.</a:t>
            </a:r>
          </a:p>
        </p:txBody>
      </p:sp>
      <p:sp>
        <p:nvSpPr>
          <p:cNvPr id="4" name="Footer Placeholder 3"/>
          <p:cNvSpPr>
            <a:spLocks noGrp="1"/>
          </p:cNvSpPr>
          <p:nvPr>
            <p:ph type="ftr" sz="quarter" idx="11"/>
          </p:nvPr>
        </p:nvSpPr>
        <p:spPr/>
        <p:txBody>
          <a:bodyPr/>
          <a:lstStyle/>
          <a:p>
            <a:r>
              <a:rPr lang="en-US"/>
              <a:t>Preview</a:t>
            </a:r>
          </a:p>
        </p:txBody>
      </p:sp>
    </p:spTree>
    <p:extLst>
      <p:ext uri="{BB962C8B-B14F-4D97-AF65-F5344CB8AC3E}">
        <p14:creationId xmlns:p14="http://schemas.microsoft.com/office/powerpoint/2010/main" val="1661787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0088"/>
            <a:ext cx="10515600" cy="5476875"/>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3600"/>
              <a:t>Characteristics of young learners:</a:t>
            </a:r>
          </a:p>
          <a:p>
            <a:pPr marL="0" marR="0" lvl="0" indent="0" defTabSz="914400" eaLnBrk="1" fontAlgn="auto" latinLnBrk="0" hangingPunct="1">
              <a:lnSpc>
                <a:spcPct val="100000"/>
              </a:lnSpc>
              <a:spcBef>
                <a:spcPts val="0"/>
              </a:spcBef>
              <a:spcAft>
                <a:spcPts val="0"/>
              </a:spcAft>
              <a:buClrTx/>
              <a:buSzTx/>
              <a:buFontTx/>
              <a:buNone/>
              <a:tabLst/>
              <a:defRPr/>
            </a:pPr>
            <a:endParaRPr lang="en-US" sz="3600"/>
          </a:p>
        </p:txBody>
      </p:sp>
      <p:graphicFrame>
        <p:nvGraphicFramePr>
          <p:cNvPr id="2" name="Table 1"/>
          <p:cNvGraphicFramePr>
            <a:graphicFrameLocks noGrp="1"/>
          </p:cNvGraphicFramePr>
          <p:nvPr>
            <p:extLst>
              <p:ext uri="{D42A27DB-BD31-4B8C-83A1-F6EECF244321}">
                <p14:modId xmlns:p14="http://schemas.microsoft.com/office/powerpoint/2010/main" val="1283778549"/>
              </p:ext>
            </p:extLst>
          </p:nvPr>
        </p:nvGraphicFramePr>
        <p:xfrm>
          <a:off x="1885950" y="1434041"/>
          <a:ext cx="8159750" cy="4937760"/>
        </p:xfrm>
        <a:graphic>
          <a:graphicData uri="http://schemas.openxmlformats.org/drawingml/2006/table">
            <a:tbl>
              <a:tblPr firstRow="1" bandRow="1">
                <a:tableStyleId>{5C22544A-7EE6-4342-B048-85BDC9FD1C3A}</a:tableStyleId>
              </a:tblPr>
              <a:tblGrid>
                <a:gridCol w="4079875">
                  <a:extLst>
                    <a:ext uri="{9D8B030D-6E8A-4147-A177-3AD203B41FA5}">
                      <a16:colId xmlns:a16="http://schemas.microsoft.com/office/drawing/2014/main" val="20000"/>
                    </a:ext>
                  </a:extLst>
                </a:gridCol>
                <a:gridCol w="4079875">
                  <a:extLst>
                    <a:ext uri="{9D8B030D-6E8A-4147-A177-3AD203B41FA5}">
                      <a16:colId xmlns:a16="http://schemas.microsoft.com/office/drawing/2014/main" val="20001"/>
                    </a:ext>
                  </a:extLst>
                </a:gridCol>
              </a:tblGrid>
              <a:tr h="370840">
                <a:tc>
                  <a:txBody>
                    <a:bodyPr/>
                    <a:lstStyle/>
                    <a:p>
                      <a:r>
                        <a:rPr lang="en-US" sz="2400"/>
                        <a:t>Positive Adjectives</a:t>
                      </a:r>
                    </a:p>
                  </a:txBody>
                  <a:tcPr/>
                </a:tc>
                <a:tc>
                  <a:txBody>
                    <a:bodyPr/>
                    <a:lstStyle/>
                    <a:p>
                      <a:r>
                        <a:rPr lang="en-US" sz="2400"/>
                        <a:t>Negative</a:t>
                      </a:r>
                      <a:r>
                        <a:rPr lang="en-US" sz="2400" baseline="0"/>
                        <a:t> Adjectives</a:t>
                      </a:r>
                      <a:endParaRPr lang="en-US" sz="2400"/>
                    </a:p>
                  </a:txBody>
                  <a:tcPr/>
                </a:tc>
                <a:extLst>
                  <a:ext uri="{0D108BD9-81ED-4DB2-BD59-A6C34878D82A}">
                    <a16:rowId xmlns:a16="http://schemas.microsoft.com/office/drawing/2014/main" val="10000"/>
                  </a:ext>
                </a:extLst>
              </a:tr>
              <a:tr h="370840">
                <a:tc>
                  <a:txBody>
                    <a:bodyPr/>
                    <a:lstStyle/>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sp>
        <p:nvSpPr>
          <p:cNvPr id="4" name="Footer Placeholder 3"/>
          <p:cNvSpPr>
            <a:spLocks noGrp="1"/>
          </p:cNvSpPr>
          <p:nvPr>
            <p:ph type="ftr" sz="quarter" idx="11"/>
          </p:nvPr>
        </p:nvSpPr>
        <p:spPr/>
        <p:txBody>
          <a:bodyPr/>
          <a:lstStyle/>
          <a:p>
            <a:r>
              <a:rPr lang="en-US"/>
              <a:t>Preview</a:t>
            </a:r>
          </a:p>
        </p:txBody>
      </p:sp>
    </p:spTree>
    <p:extLst>
      <p:ext uri="{BB962C8B-B14F-4D97-AF65-F5344CB8AC3E}">
        <p14:creationId xmlns:p14="http://schemas.microsoft.com/office/powerpoint/2010/main" val="2086850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extLst>
              <p:ext uri="{D42A27DB-BD31-4B8C-83A1-F6EECF244321}">
                <p14:modId xmlns:p14="http://schemas.microsoft.com/office/powerpoint/2010/main" val="391289899"/>
              </p:ext>
            </p:extLst>
          </p:nvPr>
        </p:nvSpPr>
        <p:spPr>
          <a:xfrm>
            <a:off x="4305300" y="2895600"/>
            <a:ext cx="3546725"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a:t>Watch the video.</a:t>
            </a:r>
          </a:p>
        </p:txBody>
      </p:sp>
    </p:spTree>
    <p:extLst>
      <p:ext uri="{BB962C8B-B14F-4D97-AF65-F5344CB8AC3E}">
        <p14:creationId xmlns:p14="http://schemas.microsoft.com/office/powerpoint/2010/main" val="1616908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0088"/>
            <a:ext cx="10515600" cy="5476875"/>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Match the negative description with its positive counterpart.</a:t>
            </a:r>
          </a:p>
          <a:p>
            <a:pPr marL="0" marR="0" lvl="0" indent="0" defTabSz="914400" eaLnBrk="1" fontAlgn="auto" latinLnBrk="0" hangingPunct="1">
              <a:lnSpc>
                <a:spcPct val="100000"/>
              </a:lnSpc>
              <a:spcBef>
                <a:spcPts val="0"/>
              </a:spcBef>
              <a:spcAft>
                <a:spcPts val="0"/>
              </a:spcAft>
              <a:buClrTx/>
              <a:buSzTx/>
              <a:buFontTx/>
              <a:buNone/>
              <a:tabLst/>
              <a:defRPr/>
            </a:pPr>
            <a:endParaRPr lang="en-US" sz="3600"/>
          </a:p>
        </p:txBody>
      </p:sp>
      <p:graphicFrame>
        <p:nvGraphicFramePr>
          <p:cNvPr id="4" name="Table 3"/>
          <p:cNvGraphicFramePr>
            <a:graphicFrameLocks noGrp="1"/>
          </p:cNvGraphicFramePr>
          <p:nvPr>
            <p:extLst>
              <p:ext uri="{D42A27DB-BD31-4B8C-83A1-F6EECF244321}">
                <p14:modId xmlns:p14="http://schemas.microsoft.com/office/powerpoint/2010/main" val="3836225997"/>
              </p:ext>
            </p:extLst>
          </p:nvPr>
        </p:nvGraphicFramePr>
        <p:xfrm>
          <a:off x="1760537" y="1584325"/>
          <a:ext cx="8128000" cy="3200400"/>
        </p:xfrm>
        <a:graphic>
          <a:graphicData uri="http://schemas.openxmlformats.org/drawingml/2006/table">
            <a:tbl>
              <a:tblPr firstRow="1" bandRow="1">
                <a:tableStyleId>{B301B821-A1FF-4177-AEE7-76D212191A09}</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pPr marL="0" algn="l" defTabSz="914400" rtl="0" eaLnBrk="1" latinLnBrk="0" hangingPunct="1"/>
                      <a:r>
                        <a:rPr lang="en-US" sz="2000" b="0" kern="1200">
                          <a:solidFill>
                            <a:srgbClr val="000000"/>
                          </a:solidFill>
                          <a:latin typeface="+mn-lt"/>
                          <a:ea typeface="+mn-ea"/>
                          <a:cs typeface="+mn-cs"/>
                        </a:rPr>
                        <a:t>1  Hyper</a:t>
                      </a:r>
                    </a:p>
                    <a:p>
                      <a:pPr marL="0" algn="l" defTabSz="914400" rtl="0" eaLnBrk="1" latinLnBrk="0" hangingPunct="1"/>
                      <a:endParaRPr lang="en-US" sz="2000" b="0" kern="1200">
                        <a:solidFill>
                          <a:schemeClr val="tx1"/>
                        </a:solidFill>
                        <a:latin typeface="+mn-lt"/>
                        <a:ea typeface="+mn-ea"/>
                        <a:cs typeface="+mn-cs"/>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marL="0" indent="0" algn="l" defTabSz="914400" rtl="0" eaLnBrk="1" latinLnBrk="0" hangingPunct="1">
                        <a:buNone/>
                      </a:pPr>
                      <a:r>
                        <a:rPr lang="en-US" sz="2000" b="0" kern="1200">
                          <a:solidFill>
                            <a:srgbClr val="000000"/>
                          </a:solidFill>
                          <a:latin typeface="+mn-lt"/>
                          <a:ea typeface="+mn-ea"/>
                          <a:cs typeface="+mn-cs"/>
                        </a:rPr>
                        <a:t>a  Spontaneous</a:t>
                      </a:r>
                      <a:endParaRPr lang="en-US" sz="2000" b="0" kern="1200">
                        <a:solidFill>
                          <a:schemeClr val="tx1"/>
                        </a:solidFill>
                        <a:latin typeface="+mn-lt"/>
                        <a:ea typeface="+mn-ea"/>
                        <a:cs typeface="+mn-cs"/>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buNone/>
                      </a:pPr>
                      <a:r>
                        <a:rPr lang="en-US" sz="2000">
                          <a:solidFill>
                            <a:srgbClr val="000000"/>
                          </a:solidFill>
                        </a:rPr>
                        <a:t>2  Can’t sit still</a:t>
                      </a:r>
                    </a:p>
                    <a:p>
                      <a:pPr>
                        <a:buNone/>
                      </a:pPr>
                      <a:endParaRPr lang="en-US" sz="2000">
                        <a:solidFill>
                          <a:schemeClr val="tx1"/>
                        </a:solidFill>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buNone/>
                      </a:pPr>
                      <a:r>
                        <a:rPr lang="en-US" sz="2000">
                          <a:solidFill>
                            <a:srgbClr val="000000"/>
                          </a:solidFill>
                        </a:rPr>
                        <a:t>b  Social</a:t>
                      </a: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a:buNone/>
                      </a:pPr>
                      <a:r>
                        <a:rPr lang="en-US" sz="2000">
                          <a:solidFill>
                            <a:srgbClr val="000000"/>
                          </a:solidFill>
                        </a:rPr>
                        <a:t>3  Talkative</a:t>
                      </a:r>
                    </a:p>
                    <a:p>
                      <a:pPr>
                        <a:buNone/>
                      </a:pPr>
                      <a:endParaRPr lang="en-US" sz="2000">
                        <a:solidFill>
                          <a:schemeClr val="tx1"/>
                        </a:solidFill>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buNone/>
                      </a:pPr>
                      <a:r>
                        <a:rPr lang="en-US" sz="2000">
                          <a:solidFill>
                            <a:srgbClr val="000000"/>
                          </a:solidFill>
                        </a:rPr>
                        <a:t>c</a:t>
                      </a:r>
                      <a:r>
                        <a:rPr lang="en-US" sz="2000" baseline="0">
                          <a:solidFill>
                            <a:srgbClr val="000000"/>
                          </a:solidFill>
                        </a:rPr>
                        <a:t>  Energetic</a:t>
                      </a:r>
                      <a:endParaRPr lang="en-US" sz="2000">
                        <a:solidFill>
                          <a:schemeClr val="tx1"/>
                        </a:solidFill>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a:buNone/>
                      </a:pPr>
                      <a:r>
                        <a:rPr lang="en-US" sz="2000">
                          <a:solidFill>
                            <a:srgbClr val="000000"/>
                          </a:solidFill>
                        </a:rPr>
                        <a:t>4  Easily distracted</a:t>
                      </a:r>
                    </a:p>
                    <a:p>
                      <a:pPr>
                        <a:buNone/>
                      </a:pPr>
                      <a:endParaRPr lang="en-US" sz="2000">
                        <a:solidFill>
                          <a:schemeClr val="tx1"/>
                        </a:solidFill>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buNone/>
                      </a:pPr>
                      <a:r>
                        <a:rPr lang="en-US" sz="2000">
                          <a:solidFill>
                            <a:srgbClr val="000000"/>
                          </a:solidFill>
                        </a:rPr>
                        <a:t>d</a:t>
                      </a:r>
                      <a:r>
                        <a:rPr lang="en-US" sz="2000" baseline="0">
                          <a:solidFill>
                            <a:srgbClr val="000000"/>
                          </a:solidFill>
                        </a:rPr>
                        <a:t>  Curious</a:t>
                      </a:r>
                      <a:endParaRPr lang="en-US" sz="2000">
                        <a:solidFill>
                          <a:schemeClr val="tx1"/>
                        </a:solidFill>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a:buNone/>
                      </a:pPr>
                      <a:r>
                        <a:rPr lang="en-US" sz="2000">
                          <a:solidFill>
                            <a:srgbClr val="000000"/>
                          </a:solidFill>
                        </a:rPr>
                        <a:t>5  Silly</a:t>
                      </a: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pPr>
                        <a:buNone/>
                      </a:pPr>
                      <a:r>
                        <a:rPr lang="en-US" sz="2000">
                          <a:solidFill>
                            <a:srgbClr val="000000"/>
                          </a:solidFill>
                        </a:rPr>
                        <a:t>e  Fun</a:t>
                      </a:r>
                      <a:endParaRPr lang="en-US" sz="2000">
                        <a:solidFill>
                          <a:schemeClr val="tx1"/>
                        </a:solidFill>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5" name="Footer Placeholder 4"/>
          <p:cNvSpPr>
            <a:spLocks noGrp="1"/>
          </p:cNvSpPr>
          <p:nvPr>
            <p:ph type="ftr" sz="quarter" idx="11"/>
          </p:nvPr>
        </p:nvSpPr>
        <p:spPr/>
        <p:txBody>
          <a:bodyPr/>
          <a:lstStyle/>
          <a:p>
            <a:r>
              <a:rPr lang="en-US"/>
              <a:t>Review</a:t>
            </a:r>
          </a:p>
        </p:txBody>
      </p:sp>
    </p:spTree>
    <p:extLst>
      <p:ext uri="{BB962C8B-B14F-4D97-AF65-F5344CB8AC3E}">
        <p14:creationId xmlns:p14="http://schemas.microsoft.com/office/powerpoint/2010/main" val="1720356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1AE33840635945B4A585FCAA3209A8" ma:contentTypeVersion="4" ma:contentTypeDescription="Create a new document." ma:contentTypeScope="" ma:versionID="11cd5c1273057f6dceef99e0c11725de">
  <xsd:schema xmlns:xsd="http://www.w3.org/2001/XMLSchema" xmlns:xs="http://www.w3.org/2001/XMLSchema" xmlns:p="http://schemas.microsoft.com/office/2006/metadata/properties" xmlns:ns2="7961bbbb-4c92-4895-b151-036478dae3d2" targetNamespace="http://schemas.microsoft.com/office/2006/metadata/properties" ma:root="true" ma:fieldsID="6900c8b5c9756ee5e90373b5a1eac287" ns2:_="">
    <xsd:import namespace="7961bbbb-4c92-4895-b151-036478dae3d2"/>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61bbbb-4c92-4895-b151-036478dae3d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8343E7-33D7-4580-B480-B6716FE1F5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61bbbb-4c92-4895-b151-036478dae3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502B64-D461-4AC0-BB1D-2E9ED6DDFF1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D4D8637-5967-4E96-833F-B80C90950D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5</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Our World Professional Development</vt:lpstr>
      <vt:lpstr>BEST PRACTICES FOR TEYL</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World Professional Development</dc:title>
  <cp:revision>1</cp:revision>
  <dcterms:modified xsi:type="dcterms:W3CDTF">2017-08-08T17:51:30Z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0x010100C41AE33840635945B4A585FCAA3209A8</vt:lpwstr>
  </property>
</Properties>
</file>