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  <a:r>
              <a:rPr lang="en-US" b="0" i="0"/>
              <a:t>’</a:t>
            </a:r>
          </a:p>
          <a:p>
            <a:r>
              <a:rPr lang="en-US" b="0" i="1"/>
              <a:t>Now let’s watch this brief conclusion and do a few final activities.</a:t>
            </a:r>
          </a:p>
          <a:p>
            <a:r>
              <a:rPr lang="en-US" b="0" i="0"/>
              <a:t>Play the video.</a:t>
            </a:r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Application 1 </a:t>
            </a:r>
          </a:p>
          <a:p>
            <a:r>
              <a:rPr lang="en-US" i="1"/>
              <a:t>For this application activity, you are going to work in small groups with your </a:t>
            </a:r>
            <a:r>
              <a:rPr lang="en-US"/>
              <a:t>Our World </a:t>
            </a:r>
            <a:r>
              <a:rPr lang="en-US" i="1"/>
              <a:t>Student Books.  </a:t>
            </a:r>
          </a:p>
          <a:p>
            <a:r>
              <a:rPr lang="en-US"/>
              <a:t>Distribute Post-­it notes to each group. </a:t>
            </a:r>
          </a:p>
          <a:p>
            <a:r>
              <a:rPr lang="en-US"/>
              <a:t>Have participants follow the directions on the screen.  When they are finished, have one or two share the activities they chose and explain how they illustrate best practices.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Application 2 </a:t>
            </a:r>
          </a:p>
          <a:p>
            <a:r>
              <a:rPr lang="en-US" b="0" i="1"/>
              <a:t>For the application activity, you are going to work with a partner to design an activity that incorporates all five elements of effective teaching to young learners. </a:t>
            </a:r>
          </a:p>
          <a:p>
            <a:r>
              <a:rPr lang="en-US" b="0"/>
              <a:t>Tell participants that they can start with an activity they have used before and enhance it to apply all five recommendations from the video. </a:t>
            </a:r>
          </a:p>
          <a:p>
            <a:r>
              <a:rPr lang="en-US" b="0"/>
              <a:t>Time permitting, have participants demonstrate their activity and explain how each tip is incorporated. </a:t>
            </a:r>
          </a:p>
          <a:p>
            <a:r>
              <a:rPr lang="en-US" b="0"/>
              <a:t>If you have poster paper, have participants use it for their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Reflection </a:t>
            </a:r>
          </a:p>
          <a:p>
            <a:r>
              <a:rPr lang="en-US"/>
              <a:t>Have participants reflect on the workshop and write down the answers to this 1-­‐2-­‐3 activity. Have two or three participants share their answers for each. </a:t>
            </a:r>
          </a:p>
          <a:p>
            <a:r>
              <a:rPr lang="en-US"/>
              <a:t>Conclude with some final words. </a:t>
            </a:r>
          </a:p>
          <a:p>
            <a:r>
              <a:rPr lang="en-US" i="1"/>
              <a:t>I hope you enjoyed this workshop on Best Practices for Teaching English to Young Learners and the Our World professional development video. I am sure that you are already doing many appropriate activities to teach young learners English. However, every good teacher knows that there is always more to learn in order to become a great teacher. I hope you will get a chance to watch some of the other videos in this professional development series for more practical teaching activities that will bring you and your students success.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9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504191" cy="38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>
                <a:solidFill>
                  <a:srgbClr val="FFC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98400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0" y="6290967"/>
            <a:ext cx="1303573" cy="38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82056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032081"/>
            <a:ext cx="9257212" cy="92309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Best Practices for Teaching English to Young Learners - Conclusion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/>
              <a:t>Post-it Note Activity</a:t>
            </a:r>
          </a:p>
          <a:p>
            <a:pPr marL="0" indent="0">
              <a:buNone/>
            </a:pPr>
            <a:r>
              <a:rPr lang="en-US" i="1"/>
              <a:t>In a small group, select one unit from your </a:t>
            </a:r>
            <a:r>
              <a:rPr lang="en-US"/>
              <a:t>Our World</a:t>
            </a:r>
            <a:r>
              <a:rPr lang="en-US" i="1"/>
              <a:t> Student Book.</a:t>
            </a:r>
          </a:p>
          <a:p>
            <a:pPr lvl="1"/>
            <a:r>
              <a:rPr lang="en-US"/>
              <a:t>Look through the unit together and analyze it for two or three best practices of TEYL.</a:t>
            </a:r>
          </a:p>
          <a:p>
            <a:pPr lvl="1"/>
            <a:r>
              <a:rPr lang="en-US"/>
              <a:t>Use Post-it notes to mark each activity.</a:t>
            </a:r>
          </a:p>
        </p:txBody>
      </p:sp>
    </p:spTree>
    <p:extLst>
      <p:ext uri="{BB962C8B-B14F-4D97-AF65-F5344CB8AC3E}">
        <p14:creationId xmlns:p14="http://schemas.microsoft.com/office/powerpoint/2010/main" val="229245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/>
              <a:t>Pair Work</a:t>
            </a:r>
          </a:p>
          <a:p>
            <a:pPr marL="0" indent="0">
              <a:buNone/>
            </a:pPr>
            <a:r>
              <a:rPr lang="en-US" i="1"/>
              <a:t>With a partner, design an activity for young learners that applies all five tips from this video:</a:t>
            </a:r>
          </a:p>
          <a:p>
            <a:pPr lvl="1">
              <a:lnSpc>
                <a:spcPct val="150000"/>
              </a:lnSpc>
            </a:pPr>
            <a:r>
              <a:rPr lang="en-US"/>
              <a:t>Enjoyable and interesting</a:t>
            </a:r>
          </a:p>
          <a:p>
            <a:pPr lvl="1">
              <a:lnSpc>
                <a:spcPct val="150000"/>
              </a:lnSpc>
            </a:pPr>
            <a:r>
              <a:rPr lang="en-US"/>
              <a:t>Active and hands-on</a:t>
            </a:r>
          </a:p>
          <a:p>
            <a:pPr lvl="1">
              <a:lnSpc>
                <a:spcPct val="150000"/>
              </a:lnSpc>
            </a:pPr>
            <a:r>
              <a:rPr lang="en-US"/>
              <a:t>Supportive and </a:t>
            </a:r>
            <a:r>
              <a:rPr lang="en-US" err="1"/>
              <a:t>scaffolded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/>
              <a:t>Meaningful and purposeful</a:t>
            </a:r>
          </a:p>
          <a:p>
            <a:pPr lvl="1">
              <a:lnSpc>
                <a:spcPct val="150000"/>
              </a:lnSpc>
            </a:pPr>
            <a:r>
              <a:rPr lang="en-US"/>
              <a:t>Connected to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291547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/>
              <a:t>1-2-3 Activity</a:t>
            </a:r>
          </a:p>
          <a:p>
            <a:pPr marL="0" indent="0">
              <a:buNone/>
            </a:pPr>
            <a:r>
              <a:rPr lang="en-US" i="1"/>
              <a:t>Write your answers.</a:t>
            </a:r>
          </a:p>
          <a:p>
            <a:pPr lvl="1">
              <a:lnSpc>
                <a:spcPct val="150000"/>
              </a:lnSpc>
            </a:pPr>
            <a:r>
              <a:rPr lang="en-US"/>
              <a:t>Best practice you already use well (give one example)</a:t>
            </a:r>
          </a:p>
          <a:p>
            <a:pPr lvl="1">
              <a:lnSpc>
                <a:spcPct val="150000"/>
              </a:lnSpc>
            </a:pPr>
            <a:r>
              <a:rPr lang="en-US"/>
              <a:t>Best practices you  need to improve (give two reasons why)</a:t>
            </a:r>
          </a:p>
          <a:p>
            <a:pPr lvl="1">
              <a:lnSpc>
                <a:spcPct val="150000"/>
              </a:lnSpc>
            </a:pPr>
            <a:r>
              <a:rPr lang="en-US"/>
              <a:t>Activities you will use next class to improve your teaching (give three activities)</a:t>
            </a:r>
          </a:p>
        </p:txBody>
      </p:sp>
    </p:spTree>
    <p:extLst>
      <p:ext uri="{BB962C8B-B14F-4D97-AF65-F5344CB8AC3E}">
        <p14:creationId xmlns:p14="http://schemas.microsoft.com/office/powerpoint/2010/main" val="418689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1CC7D6-2E89-4AFA-92AF-F878286E7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BA957-F637-4501-B069-36AC306D7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774D34-0D79-4FDF-9F9F-6AED3AC9E2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