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2" r:id="rId5"/>
    <p:sldId id="256"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1 </a:t>
            </a:r>
          </a:p>
          <a:p>
            <a:r>
              <a:rPr lang="en-US" b="0"/>
              <a:t>Explain “One-</a:t>
            </a:r>
            <a:r>
              <a:rPr lang="en-US"/>
              <a:t>­</a:t>
            </a:r>
            <a:r>
              <a:rPr lang="en-US" b="0"/>
              <a:t>on-</a:t>
            </a:r>
            <a:r>
              <a:rPr lang="en-US"/>
              <a:t>­</a:t>
            </a:r>
            <a:r>
              <a:rPr lang="en-US" b="0"/>
              <a:t>one-</a:t>
            </a:r>
            <a:r>
              <a:rPr lang="en-US"/>
              <a:t>­</a:t>
            </a:r>
            <a:r>
              <a:rPr lang="en-US" b="0"/>
              <a:t>in-</a:t>
            </a:r>
            <a:r>
              <a:rPr lang="en-US"/>
              <a:t>­</a:t>
            </a:r>
            <a:r>
              <a:rPr lang="en-US" b="0"/>
              <a:t>one.”</a:t>
            </a:r>
            <a:r>
              <a:rPr lang="en-US"/>
              <a:t> </a:t>
            </a:r>
            <a:endParaRPr lang="en-US" b="0"/>
          </a:p>
          <a:p>
            <a:r>
              <a:rPr lang="en-US" b="0" i="1"/>
              <a:t>You have one minute to share one example of one-</a:t>
            </a:r>
            <a:r>
              <a:rPr lang="en-US" i="1"/>
              <a:t>­</a:t>
            </a:r>
            <a:r>
              <a:rPr lang="en-US" b="0" i="1"/>
              <a:t>on-</a:t>
            </a:r>
            <a:r>
              <a:rPr lang="en-US" i="1"/>
              <a:t>­</a:t>
            </a:r>
            <a:r>
              <a:rPr lang="en-US" b="0" i="1"/>
              <a:t>one with someone. One-</a:t>
            </a:r>
            <a:r>
              <a:rPr lang="en-US" i="1"/>
              <a:t>­</a:t>
            </a:r>
            <a:r>
              <a:rPr lang="en-US" b="0" i="1"/>
              <a:t>on-</a:t>
            </a:r>
            <a:r>
              <a:rPr lang="en-US" i="1"/>
              <a:t>­</a:t>
            </a:r>
            <a:r>
              <a:rPr lang="en-US" b="0" i="1"/>
              <a:t>one means with a partner. You only have one minute.</a:t>
            </a:r>
            <a:r>
              <a:rPr lang="en-US" i="1"/>
              <a:t> </a:t>
            </a:r>
            <a:endParaRPr lang="en-US" b="0" i="1"/>
          </a:p>
          <a:p>
            <a:r>
              <a:rPr lang="en-US" b="0"/>
              <a:t>Put participants in different pairs to discuss the prompt. Set timer and give a signal when time is up. You can ask participants to share what their partner said. </a:t>
            </a:r>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r>
              <a:rPr lang="en-US" b="0" i="1"/>
              <a:t>Now let’s watch the next segment of the video.</a:t>
            </a:r>
          </a:p>
          <a:p>
            <a:r>
              <a:rPr lang="en-US" b="0" i="0"/>
              <a:t>Play the video.</a:t>
            </a: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288100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a:t>
            </a:r>
          </a:p>
          <a:p>
            <a:r>
              <a:rPr lang="en-US" b="0" i="1"/>
              <a:t>Let's do the review questions. </a:t>
            </a:r>
          </a:p>
          <a:p>
            <a:r>
              <a:rPr lang="en-US" b="0" i="0"/>
              <a:t>Answers:  </a:t>
            </a:r>
          </a:p>
          <a:p>
            <a:r>
              <a:rPr lang="en-US" b="0" i="0" u="sng"/>
              <a:t>Question 1</a:t>
            </a:r>
            <a:r>
              <a:rPr lang="en-US" b="0" i="0"/>
              <a:t>: All of the above. </a:t>
            </a:r>
          </a:p>
          <a:p>
            <a:r>
              <a:rPr lang="en-US" b="0" i="0" u="sng"/>
              <a:t>Question 2</a:t>
            </a:r>
            <a:r>
              <a:rPr lang="en-US" b="0" i="0"/>
              <a:t>: False </a:t>
            </a:r>
          </a:p>
          <a:p>
            <a:r>
              <a:rPr lang="en-US" b="0" i="0"/>
              <a:t>Be sure that participants are able to explain that it is equally important for young learners to explore their own culture and learn how to express their culture in English as it is to learn about other cultures. </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3999" y="4032080"/>
            <a:ext cx="9144000" cy="966639"/>
          </a:xfrm>
        </p:spPr>
        <p:txBody>
          <a:bodyPr>
            <a:normAutofit fontScale="92500" lnSpcReduction="10000"/>
          </a:bodyPr>
          <a:lstStyle/>
          <a:p>
            <a:r>
              <a:rPr lang="en-US"/>
              <a:t>Best Practices for Teaching English to Young Learners – Connected to the Real World</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857375"/>
            <a:ext cx="10515600" cy="4351338"/>
          </a:xfrm>
        </p:spPr>
        <p:txBody>
          <a:bodyPr anchor="ctr"/>
          <a:lstStyle/>
          <a:p>
            <a:pPr marL="0" indent="0" algn="ctr">
              <a:buNone/>
            </a:pPr>
            <a:r>
              <a:rPr lang="en-US"/>
              <a:t>Give an example of how you use real-world content to teach your young learners English.</a:t>
            </a:r>
          </a:p>
        </p:txBody>
      </p:sp>
      <p:sp>
        <p:nvSpPr>
          <p:cNvPr id="2" name="Title 1"/>
          <p:cNvSpPr>
            <a:spLocks noGrp="1"/>
          </p:cNvSpPr>
          <p:nvPr>
            <p:ph type="title" idx="4294967295"/>
          </p:nvPr>
        </p:nvSpPr>
        <p:spPr>
          <a:xfrm>
            <a:off x="819539" y="1620385"/>
            <a:ext cx="10515600" cy="1325562"/>
          </a:xfrm>
        </p:spPr>
        <p:txBody>
          <a:bodyPr>
            <a:normAutofit/>
          </a:bodyPr>
          <a:lstStyle/>
          <a:p>
            <a:pPr algn="ctr"/>
            <a:r>
              <a:rPr lang="en-US" sz="4000" b="1"/>
              <a:t>One-on-One-in-One</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1. Why is using real-world content important when teaching English to young learners?</a:t>
            </a:r>
          </a:p>
          <a:p>
            <a:pPr lvl="2">
              <a:lnSpc>
                <a:spcPct val="100000"/>
              </a:lnSpc>
              <a:spcBef>
                <a:spcPts val="0"/>
              </a:spcBef>
              <a:defRPr/>
            </a:pPr>
            <a:r>
              <a:rPr lang="en-US"/>
              <a:t>It prepares them to be successful adults.</a:t>
            </a:r>
          </a:p>
          <a:p>
            <a:pPr lvl="2">
              <a:lnSpc>
                <a:spcPct val="100000"/>
              </a:lnSpc>
              <a:spcBef>
                <a:spcPts val="0"/>
              </a:spcBef>
              <a:defRPr/>
            </a:pPr>
            <a:r>
              <a:rPr lang="en-US"/>
              <a:t>It encourages them to care about the planet by teaching them about the world and their place in it.</a:t>
            </a:r>
          </a:p>
          <a:p>
            <a:pPr lvl="2">
              <a:lnSpc>
                <a:spcPct val="100000"/>
              </a:lnSpc>
              <a:spcBef>
                <a:spcPts val="0"/>
              </a:spcBef>
              <a:defRPr/>
            </a:pPr>
            <a:r>
              <a:rPr lang="en-US"/>
              <a:t>It increases their motivation by using authentic and meaningful contexts.</a:t>
            </a:r>
          </a:p>
          <a:p>
            <a:pPr lvl="2">
              <a:lnSpc>
                <a:spcPct val="100000"/>
              </a:lnSpc>
              <a:spcBef>
                <a:spcPts val="0"/>
              </a:spcBef>
              <a:defRPr/>
            </a:pPr>
            <a:r>
              <a:rPr lang="en-US"/>
              <a:t>All of the above.</a:t>
            </a:r>
          </a:p>
          <a:p>
            <a:pPr marL="0" indent="0">
              <a:lnSpc>
                <a:spcPct val="100000"/>
              </a:lnSpc>
              <a:spcBef>
                <a:spcPts val="0"/>
              </a:spcBef>
              <a:buNone/>
              <a:defRPr/>
            </a:pPr>
            <a:r>
              <a:rPr lang="en-US"/>
              <a:t>2. To help children be good intercultural communicators, it is more important to teach them to about other cultures around the world than to encourage them to explore their own culture.</a:t>
            </a:r>
          </a:p>
          <a:p>
            <a:pPr lvl="2">
              <a:lnSpc>
                <a:spcPct val="100000"/>
              </a:lnSpc>
              <a:spcBef>
                <a:spcPts val="0"/>
              </a:spcBef>
              <a:defRPr/>
            </a:pPr>
            <a:r>
              <a:rPr lang="en-US"/>
              <a:t>True</a:t>
            </a:r>
          </a:p>
          <a:p>
            <a:pPr lvl="2">
              <a:lnSpc>
                <a:spcPct val="100000"/>
              </a:lnSpc>
              <a:spcBef>
                <a:spcPts val="0"/>
              </a:spcBef>
              <a:defRPr/>
            </a:pPr>
            <a:r>
              <a:rPr lang="en-US"/>
              <a:t>False</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387747-C0A4-4A9A-9C30-12E8914464C6}">
  <ds:schemaRefs>
    <ds:schemaRef ds:uri="http://schemas.microsoft.com/sharepoint/v3/contenttype/forms"/>
  </ds:schemaRefs>
</ds:datastoreItem>
</file>

<file path=customXml/itemProps2.xml><?xml version="1.0" encoding="utf-8"?>
<ds:datastoreItem xmlns:ds="http://schemas.openxmlformats.org/officeDocument/2006/customXml" ds:itemID="{1F026B01-59D1-4CC2-A036-5CAB7A889FF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8F818B-891C-4BCC-A934-D234C7647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3</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One-on-One-in-One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2017-08-08T18:52:56Z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