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Preview 1 </a:t>
            </a:r>
            <a:endParaRPr lang="en-US" b="1"/>
          </a:p>
          <a:p>
            <a:r>
              <a:rPr lang="en-US" b="0"/>
              <a:t>Put participants in pairs to discuss the question. After </a:t>
            </a:r>
            <a:r>
              <a:rPr lang="en-US"/>
              <a:t>2­–3 </a:t>
            </a:r>
            <a:r>
              <a:rPr lang="en-US" b="0"/>
              <a:t>minutes, have some pairs share their answers. You can ask participants to share what their partner said.</a:t>
            </a:r>
            <a:r>
              <a:rPr lang="en-US"/>
              <a:t> 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</a:t>
            </a:r>
          </a:p>
          <a:p>
            <a:r>
              <a:rPr lang="en-US" b="0" i="1"/>
              <a:t>Now let's do the review questions. </a:t>
            </a:r>
          </a:p>
          <a:p>
            <a:r>
              <a:rPr lang="en-US" b="0" i="0"/>
              <a:t>Ask different participants to answer each question. They can ask for help from the rest of the group.</a:t>
            </a:r>
            <a:r>
              <a:rPr lang="en-US" b="1" i="0"/>
              <a:t> </a:t>
            </a:r>
          </a:p>
          <a:p>
            <a:endParaRPr lang="en-US" b="0"/>
          </a:p>
          <a:p>
            <a:r>
              <a:rPr lang="en-US" b="0"/>
              <a:t>Answer: </a:t>
            </a:r>
          </a:p>
          <a:p>
            <a:r>
              <a:rPr lang="en-US" b="0" i="0"/>
              <a:t>1. All of the above.</a:t>
            </a:r>
          </a:p>
          <a:p>
            <a:r>
              <a:rPr lang="en-US" b="0" i="0"/>
              <a:t>2.</a:t>
            </a:r>
            <a:r>
              <a:rPr lang="en-US" b="0" i="0" baseline="0"/>
              <a:t> D</a:t>
            </a:r>
            <a:r>
              <a:rPr lang="en-US" b="0" i="0"/>
              <a:t>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2504752194"/>
              </p:ext>
            </p:extLst>
          </p:nvPr>
        </p:nvSpPr>
        <p:spPr>
          <a:xfrm>
            <a:off x="1523999" y="4032080"/>
            <a:ext cx="9144000" cy="9463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Best Practices for Teaching English to Young Learners – Active and Hands-on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857375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/>
              <a:t>How do you keep your young learners active?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1746137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Paired Discussion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915238483"/>
              </p:ext>
            </p:extLst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/>
              <a:t>Young learners are energetic, spontaneous, and curious. Because of this, teachers should use activities that are: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enjoyable.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interesting.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hands-on.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fun.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All of the above.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/>
              <a:t>Children learn best by: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seeing.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reading.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repeating.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doing.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/>
              <a:t>listening.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6D6ECE-344C-4FA1-ADB3-351D02F1F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976D92-835F-45EF-A471-BC4351A0E7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F578CF-B2DD-4E27-8EAE-E53CBB0147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Paired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2017-08-08T18:11:54Z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