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62" r:id="rId5"/>
    <p:sldId id="256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doing project work is a great way to engage your learners of English, it’s not always easy. Do you ever experience challenges while doing project work with your students?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to find a partner and respond to the prompt. After two to three minutes, ask a few participants to share a challenge they have experienced.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World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makes doing project work as easy as 1-2-3! If you follow the step-by-step directions on the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World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pages, these activities will be fun and easy. Let’s learn more...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video.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68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kern="1200">
                <a:effectLst/>
                <a:latin typeface="+mn-lt"/>
                <a:ea typeface="+mn-ea"/>
                <a:cs typeface="+mn-cs"/>
              </a:rPr>
              <a:t>Review</a:t>
            </a:r>
            <a:r>
              <a:rPr lang="en-US" b="1"/>
              <a:t> </a:t>
            </a:r>
            <a:endParaRPr lang="en-US"/>
          </a:p>
          <a:p>
            <a:r>
              <a:rPr lang="en-US" i="1" kern="1200">
                <a:effectLst/>
                <a:latin typeface="+mn-lt"/>
                <a:ea typeface="+mn-ea"/>
                <a:cs typeface="+mn-cs"/>
              </a:rPr>
              <a:t>Let’s take a minute to review a few tips for using the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Our World </a:t>
            </a:r>
            <a:r>
              <a:rPr lang="en-US" i="1" kern="1200">
                <a:effectLst/>
                <a:latin typeface="+mn-lt"/>
                <a:ea typeface="+mn-ea"/>
                <a:cs typeface="+mn-cs"/>
              </a:rPr>
              <a:t>project pages.</a:t>
            </a:r>
            <a:r>
              <a:rPr lang="en-US" i="1"/>
              <a:t> </a:t>
            </a:r>
            <a:endParaRPr lang="en-US"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Ask participants to complete the sentences as a whole group.</a:t>
            </a:r>
            <a:r>
              <a:rPr lang="en-US"/>
              <a:t> </a:t>
            </a:r>
          </a:p>
          <a:p>
            <a:r>
              <a:rPr lang="en-US" b="1" kern="1200">
                <a:effectLst/>
                <a:latin typeface="+mn-lt"/>
                <a:ea typeface="+mn-ea"/>
                <a:cs typeface="+mn-cs"/>
              </a:rPr>
              <a:t>Answers:</a:t>
            </a:r>
            <a:r>
              <a:rPr lang="en-US" b="1"/>
              <a:t> </a:t>
            </a:r>
            <a:endParaRPr lang="en-US"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When following </a:t>
            </a:r>
            <a:r>
              <a:rPr lang="en-US"/>
              <a:t>step-by-step directions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/>
              <a:t> </a:t>
            </a:r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Read the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n-US" b="1" kern="120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pages carefully in advance.</a:t>
            </a:r>
            <a:r>
              <a:rPr lang="en-US"/>
              <a:t> </a:t>
            </a:r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Read the instructions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step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-by-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step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/>
              <a:t> </a:t>
            </a:r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Look for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difficult</a:t>
            </a:r>
            <a:r>
              <a:rPr lang="en-US" b="1" kern="120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words or directions that might be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confusing</a:t>
            </a:r>
            <a:r>
              <a:rPr lang="en-US" b="1" kern="120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to students.</a:t>
            </a:r>
            <a:r>
              <a:rPr lang="en-US"/>
              <a:t> </a:t>
            </a:r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Always read the instructions with your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en-US" b="1" kern="120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and show them the model of the finished </a:t>
            </a:r>
            <a:r>
              <a:rPr lang="en-US" b="1" u="sng" kern="1200"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/>
              <a:t> </a:t>
            </a:r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Then, ask them to fill in the “Step-by-Step directions” part of Handout 8.1.</a:t>
            </a:r>
            <a:r>
              <a:rPr lang="en-US"/>
              <a:t> </a:t>
            </a:r>
          </a:p>
          <a:p>
            <a:r>
              <a:rPr lang="en-US" b="1" kern="1200">
                <a:effectLst/>
                <a:latin typeface="+mn-lt"/>
                <a:ea typeface="+mn-ea"/>
                <a:cs typeface="+mn-cs"/>
              </a:rPr>
              <a:t>Answers:</a:t>
            </a:r>
            <a:r>
              <a:rPr lang="en-US" b="1"/>
              <a:t> </a:t>
            </a:r>
            <a:endParaRPr lang="en-US"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read in advance; read instructions step by step; look for difficult words or directions; read with students; show finished project work</a:t>
            </a:r>
            <a:r>
              <a:rPr lang="en-US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lvl="0">
              <a:defRPr/>
            </a:pPr>
            <a:r>
              <a:rPr lang="en-US"/>
              <a:t>Doing Project Work </a:t>
            </a:r>
            <a:r>
              <a:rPr lang="mr-IN"/>
              <a:t>–</a:t>
            </a:r>
            <a:r>
              <a:rPr lang="en-US"/>
              <a:t> Follow Step-by-Step Instructions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52197" y="1272141"/>
            <a:ext cx="613409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/>
              <a:t>Paired Discussion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09470" y="2970429"/>
            <a:ext cx="8419547" cy="2845766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 challenges do you experience when doing projects with your students?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1687" y="733425"/>
            <a:ext cx="1039864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/>
              <a:t>Complete the tips about using </a:t>
            </a:r>
            <a:r>
              <a:rPr lang="en-US" sz="2800" b="1"/>
              <a:t>Our World</a:t>
            </a:r>
            <a:r>
              <a:rPr lang="en-US" sz="2800" b="1" i="1"/>
              <a:t> Project Pages with the correct words.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750541336"/>
              </p:ext>
            </p:extLst>
          </p:nvPr>
        </p:nvSpPr>
        <p:spPr>
          <a:xfrm>
            <a:off x="595423" y="1722474"/>
            <a:ext cx="10568763" cy="38915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/>
              <a:t>When following step-by-step directions: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/>
              <a:t>Read the ________________ pages carefully in advance.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/>
              <a:t>Read the instructions ________________-by-________________.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/>
              <a:t>Look for ________________ words or directions that might be ________________ to students.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/>
              <a:t>Always read the instructions with your ________________ and show them the model of the finished ________________.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45348"/>
              </p:ext>
            </p:extLst>
          </p:nvPr>
        </p:nvGraphicFramePr>
        <p:xfrm>
          <a:off x="2053265" y="5245691"/>
          <a:ext cx="8128000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step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step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students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confusing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difficult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project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project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 PD Slides with Master Templates_New" id="{2266FC89-AB6E-3043-B08D-30364E84A770}" vid="{B05D4069-8DF4-E847-A428-DD3637CFD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D5F8B5-5FFD-42D3-A1F2-60288ABAD04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6AEA84-3E9F-4C11-93BF-D151EB6E41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9ADD99-58B3-4BAB-880C-6671DF11D8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2017-08-10T14:44:27Z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